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9.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17.png" ContentType="image/png"/>
  <Override PartName="/ppt/media/image8.png" ContentType="image/png"/>
  <Override PartName="/ppt/media/image3.png" ContentType="image/png"/>
  <Override PartName="/ppt/media/image12.png" ContentType="image/png"/>
  <Override PartName="/ppt/media/image20.png" ContentType="image/png"/>
  <Override PartName="/ppt/media/image18.png" ContentType="image/png"/>
  <Override PartName="/ppt/media/image9.png" ContentType="image/png"/>
  <Override PartName="/ppt/media/image30.png" ContentType="image/png"/>
  <Override PartName="/ppt/media/image28.png" ContentType="image/png"/>
  <Override PartName="/ppt/media/image6.png" ContentType="image/png"/>
  <Override PartName="/ppt/media/image15.png" ContentType="image/png"/>
  <Override PartName="/ppt/media/image13.jpeg" ContentType="image/jpeg"/>
  <Override PartName="/ppt/media/image4.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CUSTOM_7">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6" name="PlaceHolder 2"/>
          <p:cNvSpPr>
            <a:spLocks noGrp="1"/>
          </p:cNvSpPr>
          <p:nvPr>
            <p:ph type="subTitle"/>
          </p:nvPr>
        </p:nvSpPr>
        <p:spPr>
          <a:xfrm>
            <a:off x="457200" y="1203480"/>
            <a:ext cx="8229240" cy="298296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5">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4" name="PlaceHolder 2"/>
          <p:cNvSpPr>
            <a:spLocks noGrp="1"/>
          </p:cNvSpPr>
          <p:nvPr>
            <p:ph type="subTitle"/>
          </p:nvPr>
        </p:nvSpPr>
        <p:spPr>
          <a:xfrm>
            <a:off x="457200" y="1203480"/>
            <a:ext cx="8229240" cy="298296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5">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5">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83880" y="77040"/>
            <a:ext cx="8968320" cy="4981320"/>
          </a:xfrm>
          <a:prstGeom prst="rect">
            <a:avLst/>
          </a:prstGeom>
          <a:noFill/>
          <a:ln w="0">
            <a:noFill/>
          </a:ln>
          <a:effectLst>
            <a:outerShdw blurRad="57240" dir="5400000" dist="19080" rotWithShape="0">
              <a:srgbClr val="000000">
                <a:alpha val="50000"/>
              </a:srgbClr>
            </a:outerShdw>
          </a:effectLst>
        </p:spPr>
      </p:pic>
      <p:grpSp>
        <p:nvGrpSpPr>
          <p:cNvPr id="1" name="Google Shape;12;p2"/>
          <p:cNvGrpSpPr/>
          <p:nvPr/>
        </p:nvGrpSpPr>
        <p:grpSpPr>
          <a:xfrm>
            <a:off x="4050360" y="132840"/>
            <a:ext cx="7779960" cy="4870080"/>
            <a:chOff x="4050360" y="132840"/>
            <a:chExt cx="7779960" cy="4870080"/>
          </a:xfrm>
        </p:grpSpPr>
        <p:sp>
          <p:nvSpPr>
            <p:cNvPr id="2" name="Google Shape;13;p2"/>
            <p:cNvSpPr/>
            <p:nvPr/>
          </p:nvSpPr>
          <p:spPr>
            <a:xfrm>
              <a:off x="6960240" y="132840"/>
              <a:ext cx="4870080" cy="487008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3" name="Google Shape;14;p2"/>
            <p:cNvSpPr/>
            <p:nvPr/>
          </p:nvSpPr>
          <p:spPr>
            <a:xfrm>
              <a:off x="5135760" y="756000"/>
              <a:ext cx="3623760" cy="362376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4" name="Google Shape;15;p2"/>
            <p:cNvSpPr/>
            <p:nvPr/>
          </p:nvSpPr>
          <p:spPr>
            <a:xfrm>
              <a:off x="4050360" y="1605240"/>
              <a:ext cx="1924920" cy="192492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grpSp>
      <p:sp>
        <p:nvSpPr>
          <p:cNvPr id="5" name="PlaceHolder 1"/>
          <p:cNvSpPr>
            <a:spLocks noGrp="1"/>
          </p:cNvSpPr>
          <p:nvPr>
            <p:ph type="title"/>
          </p:nvPr>
        </p:nvSpPr>
        <p:spPr>
          <a:xfrm>
            <a:off x="457200" y="495360"/>
            <a:ext cx="822564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6" name="PlaceHolder 2"/>
          <p:cNvSpPr>
            <a:spLocks noGrp="1"/>
          </p:cNvSpPr>
          <p:nvPr>
            <p:ph type="body"/>
          </p:nvPr>
        </p:nvSpPr>
        <p:spPr>
          <a:xfrm>
            <a:off x="457200" y="1203480"/>
            <a:ext cx="8225640" cy="29793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9" name="Google Shape;9;p2" descr=""/>
          <p:cNvPicPr/>
          <p:nvPr/>
        </p:nvPicPr>
        <p:blipFill>
          <a:blip r:embed="rId2"/>
          <a:stretch/>
        </p:blipFill>
        <p:spPr>
          <a:xfrm>
            <a:off x="83880" y="77040"/>
            <a:ext cx="8968320" cy="4981320"/>
          </a:xfrm>
          <a:prstGeom prst="rect">
            <a:avLst/>
          </a:prstGeom>
          <a:noFill/>
          <a:ln w="0">
            <a:noFill/>
          </a:ln>
          <a:effectLst>
            <a:outerShdw blurRad="57240" dir="5400000" dist="19080" rotWithShape="0">
              <a:srgbClr val="000000">
                <a:alpha val="50000"/>
              </a:srgbClr>
            </a:outerShdw>
          </a:effectLst>
        </p:spPr>
      </p:pic>
      <p:grpSp>
        <p:nvGrpSpPr>
          <p:cNvPr id="10" name="Google Shape;12;p2"/>
          <p:cNvGrpSpPr/>
          <p:nvPr/>
        </p:nvGrpSpPr>
        <p:grpSpPr>
          <a:xfrm>
            <a:off x="4050360" y="132840"/>
            <a:ext cx="7779960" cy="4870080"/>
            <a:chOff x="4050360" y="132840"/>
            <a:chExt cx="7779960" cy="4870080"/>
          </a:xfrm>
        </p:grpSpPr>
        <p:sp>
          <p:nvSpPr>
            <p:cNvPr id="11" name="Google Shape;13;p2"/>
            <p:cNvSpPr/>
            <p:nvPr/>
          </p:nvSpPr>
          <p:spPr>
            <a:xfrm>
              <a:off x="6960240" y="132840"/>
              <a:ext cx="4870080" cy="487008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12" name="Google Shape;14;p2"/>
            <p:cNvSpPr/>
            <p:nvPr/>
          </p:nvSpPr>
          <p:spPr>
            <a:xfrm>
              <a:off x="5135760" y="756000"/>
              <a:ext cx="3623760" cy="362376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13" name="Google Shape;15;p2"/>
            <p:cNvSpPr/>
            <p:nvPr/>
          </p:nvSpPr>
          <p:spPr>
            <a:xfrm>
              <a:off x="4050360" y="1605240"/>
              <a:ext cx="1924920" cy="192492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grpSp>
      <p:sp>
        <p:nvSpPr>
          <p:cNvPr id="14" name="PlaceHolder 1"/>
          <p:cNvSpPr>
            <a:spLocks noGrp="1"/>
          </p:cNvSpPr>
          <p:nvPr>
            <p:ph type="title"/>
          </p:nvPr>
        </p:nvSpPr>
        <p:spPr>
          <a:xfrm>
            <a:off x="457200" y="495360"/>
            <a:ext cx="822564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5" name="PlaceHolder 2"/>
          <p:cNvSpPr>
            <a:spLocks noGrp="1"/>
          </p:cNvSpPr>
          <p:nvPr>
            <p:ph type="body"/>
          </p:nvPr>
        </p:nvSpPr>
        <p:spPr>
          <a:xfrm>
            <a:off x="457200" y="1203480"/>
            <a:ext cx="8225640" cy="29793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8" name="Google Shape;82;p16" descr=""/>
          <p:cNvPicPr/>
          <p:nvPr/>
        </p:nvPicPr>
        <p:blipFill>
          <a:blip r:embed="rId2"/>
          <a:stretch/>
        </p:blipFill>
        <p:spPr>
          <a:xfrm>
            <a:off x="89280" y="77400"/>
            <a:ext cx="8962560" cy="4980600"/>
          </a:xfrm>
          <a:prstGeom prst="rect">
            <a:avLst/>
          </a:prstGeom>
          <a:noFill/>
          <a:ln w="0">
            <a:noFill/>
          </a:ln>
          <a:effectLst>
            <a:outerShdw blurRad="57240" dir="5400000" dist="19080" rotWithShape="0">
              <a:srgbClr val="000000">
                <a:alpha val="50000"/>
              </a:srgbClr>
            </a:outerShdw>
          </a:effectLst>
        </p:spPr>
      </p:pic>
      <p:grpSp>
        <p:nvGrpSpPr>
          <p:cNvPr id="19" name="Google Shape;85;p16"/>
          <p:cNvGrpSpPr/>
          <p:nvPr/>
        </p:nvGrpSpPr>
        <p:grpSpPr>
          <a:xfrm>
            <a:off x="292680" y="2857680"/>
            <a:ext cx="4044960" cy="1354680"/>
            <a:chOff x="292680" y="2857680"/>
            <a:chExt cx="4044960" cy="1354680"/>
          </a:xfrm>
        </p:grpSpPr>
        <p:cxnSp>
          <p:nvCxnSpPr>
            <p:cNvPr id="20" name="Google Shape;86;p16"/>
            <p:cNvCxnSpPr>
              <a:stCxn id="21" idx="2"/>
            </p:cNvCxnSpPr>
            <p:nvPr/>
          </p:nvCxnSpPr>
          <p:spPr>
            <a:xfrm>
              <a:off x="1647360" y="3535200"/>
              <a:ext cx="2690640" cy="11520"/>
            </a:xfrm>
            <a:prstGeom prst="straightConnector1">
              <a:avLst/>
            </a:prstGeom>
            <a:ln w="9360">
              <a:solidFill>
                <a:srgbClr val="787788"/>
              </a:solidFill>
              <a:prstDash val="dash"/>
              <a:round/>
            </a:ln>
          </p:spPr>
        </p:cxnSp>
        <p:sp>
          <p:nvSpPr>
            <p:cNvPr id="21" name="Google Shape;87;p16"/>
            <p:cNvSpPr/>
            <p:nvPr/>
          </p:nvSpPr>
          <p:spPr>
            <a:xfrm flipH="1">
              <a:off x="292320" y="2857680"/>
              <a:ext cx="1354680" cy="135468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22" name="Google Shape;88;p16"/>
            <p:cNvSpPr/>
            <p:nvPr/>
          </p:nvSpPr>
          <p:spPr>
            <a:xfrm flipH="1">
              <a:off x="1119240" y="3025800"/>
              <a:ext cx="1018080" cy="101808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grpSp>
      <p:sp>
        <p:nvSpPr>
          <p:cNvPr id="23" name="PlaceHolder 1"/>
          <p:cNvSpPr>
            <a:spLocks noGrp="1"/>
          </p:cNvSpPr>
          <p:nvPr>
            <p:ph type="title"/>
          </p:nvPr>
        </p:nvSpPr>
        <p:spPr>
          <a:xfrm>
            <a:off x="457200" y="495360"/>
            <a:ext cx="822564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 name="Google Shape;90;p17" descr=""/>
          <p:cNvPicPr/>
          <p:nvPr/>
        </p:nvPicPr>
        <p:blipFill>
          <a:blip r:embed="rId2"/>
          <a:stretch/>
        </p:blipFill>
        <p:spPr>
          <a:xfrm>
            <a:off x="89280" y="77400"/>
            <a:ext cx="8994600" cy="4980600"/>
          </a:xfrm>
          <a:prstGeom prst="rect">
            <a:avLst/>
          </a:prstGeom>
          <a:noFill/>
          <a:ln w="0">
            <a:noFill/>
          </a:ln>
          <a:effectLst>
            <a:outerShdw blurRad="57240" dir="5400000" dist="19080" rotWithShape="0">
              <a:srgbClr val="000000">
                <a:alpha val="50000"/>
              </a:srgbClr>
            </a:outerShdw>
          </a:effectLst>
        </p:spPr>
      </p:pic>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0" name="Google Shape;90;p17" descr=""/>
          <p:cNvPicPr/>
          <p:nvPr/>
        </p:nvPicPr>
        <p:blipFill>
          <a:blip r:embed="rId2"/>
          <a:stretch/>
        </p:blipFill>
        <p:spPr>
          <a:xfrm>
            <a:off x="89280" y="77400"/>
            <a:ext cx="8994600" cy="4980600"/>
          </a:xfrm>
          <a:prstGeom prst="rect">
            <a:avLst/>
          </a:prstGeom>
          <a:noFill/>
          <a:ln w="0">
            <a:noFill/>
          </a:ln>
          <a:effectLst>
            <a:outerShdw blurRad="57240" dir="5400000" dist="19080" rotWithShape="0">
              <a:srgbClr val="000000">
                <a:alpha val="50000"/>
              </a:srgbClr>
            </a:outerShdw>
          </a:effectLst>
        </p:spPr>
      </p:pic>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7" r:id="rId3"/>
    <p:sldLayoutId id="2147483658" r:id="rId4"/>
    <p:sldLayoutId id="2147483659"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slideLayout" Target="../slideLayouts/slideLayout7.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image" Target="../media/image13.jpeg"/><Relationship Id="rId4" Type="http://schemas.openxmlformats.org/officeDocument/2006/relationships/image" Target="../media/image18.png"/><Relationship Id="rId5" Type="http://schemas.openxmlformats.org/officeDocument/2006/relationships/slideLayout" Target="../slideLayouts/slideLayout7.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7.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slideLayout" Target="../slideLayouts/slideLayout7.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sway.cloud.microsoft/u3pHpqdf1pSuMUci?ref=Link" TargetMode="External"/><Relationship Id="rId3" Type="http://schemas.openxmlformats.org/officeDocument/2006/relationships/hyperlink" Target="https://github.com/vugarsamedovi1-ux/SDMS-Smart-Door-Management-System" TargetMode="External"/><Relationship Id="rId4" Type="http://schemas.openxmlformats.org/officeDocument/2006/relationships/slideLayout" Target="../slideLayouts/slideLayout7.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ac.ge/ka/?product=48689" TargetMode="External"/><Relationship Id="rId3" Type="http://schemas.openxmlformats.org/officeDocument/2006/relationships/hyperlink" Target="https://edisonstore.ge/shop/motors/servomotors/servo-motor-mg996r/" TargetMode="External"/><Relationship Id="rId4" Type="http://schemas.openxmlformats.org/officeDocument/2006/relationships/hyperlink" Target="https://aliexpress.ru/item/4000209658438.html?shpMethod=CAINIAO_STANDARD&amp;sku_id=12000038992536573&amp;spm=a2g2w.productlist.search_results.6.1ec0d15e0p4a1D" TargetMode="External"/><Relationship Id="rId5" Type="http://schemas.openxmlformats.org/officeDocument/2006/relationships/hyperlink" Target="https://aliexpress.ru/item/1005003706081482.html" TargetMode="External"/><Relationship Id="rId6" Type="http://schemas.openxmlformats.org/officeDocument/2006/relationships/hyperlink" Target="https://edisonstore.ge/shop/leds-and-lamps/leds/3mm-led-2/" TargetMode="External"/><Relationship Id="rId7" Type="http://schemas.openxmlformats.org/officeDocument/2006/relationships/hyperlink" Target="https://edisonstore.ge/shop/leds-and-lamps/leds/3mm-led-3/" TargetMode="External"/><Relationship Id="rId8" Type="http://schemas.openxmlformats.org/officeDocument/2006/relationships/hyperlink" Target="https://dac.ge/ka/?product=48571" TargetMode="External"/><Relationship Id="rId9" Type="http://schemas.openxmlformats.org/officeDocument/2006/relationships/slideLayout" Target="../slideLayouts/slideLayout7.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ac.ge/ka/?product=971" TargetMode="External"/><Relationship Id="rId3" Type="http://schemas.openxmlformats.org/officeDocument/2006/relationships/hyperlink" Target="https://edisonstore.ge/shop/rechargable-batteries/li-on/camelion-li-ion-2600-mah-18650/" TargetMode="External"/><Relationship Id="rId4" Type="http://schemas.openxmlformats.org/officeDocument/2006/relationships/hyperlink" Target="https://edisonstore.ge/shop/connectors-and-plugs/battery-holder/18650-li-ion-battery-case/" TargetMode="External"/><Relationship Id="rId5" Type="http://schemas.openxmlformats.org/officeDocument/2006/relationships/hyperlink" Target="https://dac.ge/ka/?product=46574" TargetMode="External"/><Relationship Id="rId6" Type="http://schemas.openxmlformats.org/officeDocument/2006/relationships/hyperlink" Target="https://edisonstore.ge/shop/modules-and-sensors/dc-dc-converters/step-down-converter/" TargetMode="External"/><Relationship Id="rId7" Type="http://schemas.openxmlformats.org/officeDocument/2006/relationships/hyperlink" Target="https://aliexpress.ru/item/4000203371860.html" TargetMode="External"/><Relationship Id="rId8" Type="http://schemas.openxmlformats.org/officeDocument/2006/relationships/slideLayout" Target="../slideLayouts/slideLayout7.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
          <p:cNvSpPr/>
          <p:nvPr/>
        </p:nvSpPr>
        <p:spPr>
          <a:xfrm>
            <a:off x="2286000" y="3657600"/>
            <a:ext cx="6165000" cy="133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trike="noStrike" u="none">
                <a:solidFill>
                  <a:schemeClr val="dk1"/>
                </a:solidFill>
                <a:effectLst/>
                <a:uFillTx/>
                <a:latin typeface="DM Sans Light"/>
                <a:ea typeface="DM Sans Light"/>
              </a:rPr>
              <a:t>საგანი: დამამთავრებელი კურსის დიზაინის პროექტი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chemeClr val="dk1"/>
                </a:solidFill>
                <a:effectLst/>
                <a:uFillTx/>
                <a:latin typeface="DM Sans Light"/>
                <a:ea typeface="DM Sans Light"/>
              </a:rPr>
              <a:t>სტუდენტები: ვუგარ სამედოვი, ელჯუნ ხასიევი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chemeClr val="dk1"/>
                </a:solidFill>
                <a:effectLst/>
                <a:uFillTx/>
                <a:latin typeface="DM Sans Light"/>
                <a:ea typeface="DM Sans Light"/>
              </a:rPr>
              <a:t>მენტორები: გიორგი მოდებაძე, დავით ჩხაიძე </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p:txBody>
      </p:sp>
      <p:pic>
        <p:nvPicPr>
          <p:cNvPr id="38" name="" descr=""/>
          <p:cNvPicPr/>
          <p:nvPr/>
        </p:nvPicPr>
        <p:blipFill>
          <a:blip r:embed="rId1"/>
          <a:stretch/>
        </p:blipFill>
        <p:spPr>
          <a:xfrm>
            <a:off x="228600" y="228600"/>
            <a:ext cx="1139760" cy="1139760"/>
          </a:xfrm>
          <a:prstGeom prst="rect">
            <a:avLst/>
          </a:prstGeom>
          <a:noFill/>
          <a:ln w="0">
            <a:noFill/>
          </a:ln>
        </p:spPr>
      </p:pic>
      <p:sp>
        <p:nvSpPr>
          <p:cNvPr id="39" name=""/>
          <p:cNvSpPr/>
          <p:nvPr/>
        </p:nvSpPr>
        <p:spPr>
          <a:xfrm>
            <a:off x="1596240" y="473040"/>
            <a:ext cx="7311960" cy="2034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2200" strike="noStrike" u="none">
                <a:solidFill>
                  <a:schemeClr val="dk1"/>
                </a:solidFill>
                <a:effectLst/>
                <a:uFillTx/>
                <a:latin typeface="Albert Sans"/>
                <a:ea typeface="Albert Sans"/>
              </a:rPr>
              <a:t>SDMS (Smart Door Management System ): ჭკვიანი კარის კონტროლის სისტემა</a:t>
            </a:r>
            <a:endParaRPr b="0" lang="en-US" sz="2200" strike="noStrike" u="none">
              <a:solidFill>
                <a:srgbClr val="000000"/>
              </a:solidFill>
              <a:effectLst/>
              <a:uFillTx/>
              <a:latin typeface="Arial"/>
            </a:endParaRPr>
          </a:p>
        </p:txBody>
      </p:sp>
      <p:sp>
        <p:nvSpPr>
          <p:cNvPr id="40" name=""/>
          <p:cNvSpPr/>
          <p:nvPr/>
        </p:nvSpPr>
        <p:spPr>
          <a:xfrm>
            <a:off x="7772400" y="4572000"/>
            <a:ext cx="1258920" cy="4219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fld id="{E188DE19-C0E4-4884-B46D-9230C2FB931B}" type="datetime">
              <a:rPr b="0" lang="en-US" sz="2400" strike="noStrike" u="none">
                <a:solidFill>
                  <a:srgbClr val="ffffff"/>
                </a:solidFill>
                <a:effectLst/>
                <a:uFillTx/>
                <a:latin typeface="Times New Roman"/>
                <a:ea typeface="DejaVu Sans"/>
              </a:rPr>
              <a:t>1/28/26</a:t>
            </a:fld>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31"/>
          <p:cNvSpPr/>
          <p:nvPr/>
        </p:nvSpPr>
        <p:spPr>
          <a:xfrm>
            <a:off x="1879200" y="228600"/>
            <a:ext cx="5430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1800" strike="noStrike" u="none">
                <a:solidFill>
                  <a:schemeClr val="dk1"/>
                </a:solidFill>
                <a:effectLst/>
                <a:uFillTx/>
                <a:latin typeface="DM Sans Light"/>
                <a:ea typeface="DM Sans Light"/>
              </a:rPr>
              <a:t>კომპონენტები: რატომ ESP32?</a:t>
            </a:r>
            <a:endParaRPr b="0" lang="en-US" sz="18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2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0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105" name="" descr=""/>
          <p:cNvPicPr/>
          <p:nvPr/>
        </p:nvPicPr>
        <p:blipFill>
          <a:blip r:embed="rId1"/>
          <a:stretch/>
        </p:blipFill>
        <p:spPr>
          <a:xfrm>
            <a:off x="230040" y="4114800"/>
            <a:ext cx="907200" cy="907200"/>
          </a:xfrm>
          <a:prstGeom prst="rect">
            <a:avLst/>
          </a:prstGeom>
          <a:noFill/>
          <a:ln w="0">
            <a:noFill/>
          </a:ln>
        </p:spPr>
      </p:pic>
      <p:sp>
        <p:nvSpPr>
          <p:cNvPr id="106" name="PlaceHolder 32"/>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107" name=""/>
          <p:cNvSpPr/>
          <p:nvPr/>
        </p:nvSpPr>
        <p:spPr>
          <a:xfrm>
            <a:off x="228600" y="1371600"/>
            <a:ext cx="5481360" cy="1823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პროექტში გამოყენებულია ESP32 მიკროკონტროლერი, რადგან ის აერთიანებს მაღალ წარმადობას და ჩაშენებულ Wi-Fi მოდულს, რაც იდეალურია ჭკვიანი კარის სისტემებისთვის.</a:t>
            </a:r>
            <a:endParaRPr b="0" lang="en-US" sz="1000" strike="noStrike" u="none">
              <a:solidFill>
                <a:srgbClr val="000000"/>
              </a:solidFill>
              <a:effectLst/>
              <a:uFillTx/>
              <a:latin typeface="Arial"/>
            </a:endParaRPr>
          </a:p>
          <a:p>
            <a:pPr>
              <a:lnSpc>
                <a:spcPct val="100000"/>
              </a:lnSpc>
              <a:spcBef>
                <a:spcPts val="1191"/>
              </a:spcBef>
              <a:spcAft>
                <a:spcPts val="992"/>
              </a:spcAft>
            </a:pPr>
            <a:r>
              <a:rPr b="0" lang="en-US" sz="1000" strike="noStrike" u="none">
                <a:solidFill>
                  <a:srgbClr val="ffffff"/>
                </a:solidFill>
                <a:effectLst/>
                <a:uFillTx/>
                <a:latin typeface="Arial"/>
                <a:ea typeface="DejaVu Sans"/>
              </a:rPr>
              <a:t>ESP32 უზრუნველყოფს, სერვო-მოტორის მართვას და მობილურ აპლიკაციასთან (Blynk) სტაბილურ კავშირს, დაბალი ენერგომოხმარებით და მაღალი საიმედოობით.</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108" name="" descr=""/>
          <p:cNvPicPr/>
          <p:nvPr/>
        </p:nvPicPr>
        <p:blipFill>
          <a:blip r:embed="rId2"/>
          <a:stretch/>
        </p:blipFill>
        <p:spPr>
          <a:xfrm>
            <a:off x="6172200" y="1357920"/>
            <a:ext cx="2509560" cy="18374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3"/>
          <p:cNvSpPr/>
          <p:nvPr/>
        </p:nvSpPr>
        <p:spPr>
          <a:xfrm>
            <a:off x="1650240" y="228600"/>
            <a:ext cx="5659920" cy="6494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gn="ctr">
              <a:lnSpc>
                <a:spcPct val="100000"/>
              </a:lnSpc>
              <a:spcBef>
                <a:spcPts val="1191"/>
              </a:spcBef>
              <a:spcAft>
                <a:spcPts val="992"/>
              </a:spcAft>
              <a:tabLst>
                <a:tab algn="l" pos="0"/>
              </a:tabLst>
            </a:pPr>
            <a:r>
              <a:rPr b="0" lang="en-US" sz="2800" strike="noStrike" u="none">
                <a:solidFill>
                  <a:schemeClr val="dk1"/>
                </a:solidFill>
                <a:effectLst/>
                <a:uFillTx/>
                <a:latin typeface="DM Sans Light"/>
                <a:ea typeface="DM Sans Light"/>
              </a:rPr>
              <a:t>კომპონენტები: სისტემა როგორ კეტავს და აღებს კარს?</a:t>
            </a:r>
            <a:endParaRPr b="0" lang="en-US" sz="28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110" name="" descr=""/>
          <p:cNvPicPr/>
          <p:nvPr/>
        </p:nvPicPr>
        <p:blipFill>
          <a:blip r:embed="rId1"/>
          <a:stretch/>
        </p:blipFill>
        <p:spPr>
          <a:xfrm>
            <a:off x="230040" y="4114800"/>
            <a:ext cx="907200" cy="907200"/>
          </a:xfrm>
          <a:prstGeom prst="rect">
            <a:avLst/>
          </a:prstGeom>
          <a:noFill/>
          <a:ln w="0">
            <a:noFill/>
          </a:ln>
        </p:spPr>
      </p:pic>
      <p:sp>
        <p:nvSpPr>
          <p:cNvPr id="111" name="PlaceHolder 25"/>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112" name=""/>
          <p:cNvSpPr/>
          <p:nvPr/>
        </p:nvSpPr>
        <p:spPr>
          <a:xfrm>
            <a:off x="228960" y="1320480"/>
            <a:ext cx="8685720" cy="2332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სისტემა იყენებს სერვო-მოტორს, რომელიც მექანიკურად არის მიერთებული კარის შიდა საკეტზე. სერვო-მოტორის ბრუნვის კუთხის მიხედვით სისტემა იცის, საკეტი დაკეტილია თუ ღია.</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113" name="" descr=""/>
          <p:cNvPicPr/>
          <p:nvPr/>
        </p:nvPicPr>
        <p:blipFill>
          <a:blip r:embed="rId2"/>
          <a:stretch/>
        </p:blipFill>
        <p:spPr>
          <a:xfrm>
            <a:off x="5715000" y="2057400"/>
            <a:ext cx="1823760" cy="1499040"/>
          </a:xfrm>
          <a:prstGeom prst="rect">
            <a:avLst/>
          </a:prstGeom>
          <a:noFill/>
          <a:ln w="0">
            <a:noFill/>
          </a:ln>
        </p:spPr>
      </p:pic>
      <p:pic>
        <p:nvPicPr>
          <p:cNvPr id="114" name="" descr=""/>
          <p:cNvPicPr/>
          <p:nvPr/>
        </p:nvPicPr>
        <p:blipFill>
          <a:blip r:embed="rId3"/>
          <a:stretch/>
        </p:blipFill>
        <p:spPr>
          <a:xfrm>
            <a:off x="1147320" y="2169000"/>
            <a:ext cx="1823760" cy="1487880"/>
          </a:xfrm>
          <a:prstGeom prst="rect">
            <a:avLst/>
          </a:prstGeom>
          <a:noFill/>
          <a:ln w="0">
            <a:noFill/>
          </a:ln>
        </p:spPr>
      </p:pic>
      <p:sp>
        <p:nvSpPr>
          <p:cNvPr id="115" name=""/>
          <p:cNvSpPr/>
          <p:nvPr/>
        </p:nvSpPr>
        <p:spPr>
          <a:xfrm>
            <a:off x="1137960" y="3853440"/>
            <a:ext cx="2052360" cy="571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TowerPro MG995R მაღალი ტორკის სერვო ძრავა</a:t>
            </a:r>
            <a:endParaRPr b="0" lang="en-US" sz="1000" strike="noStrike" u="none">
              <a:solidFill>
                <a:srgbClr val="000000"/>
              </a:solidFill>
              <a:effectLst/>
              <a:uFillTx/>
              <a:latin typeface="Arial"/>
            </a:endParaRPr>
          </a:p>
        </p:txBody>
      </p:sp>
      <p:sp>
        <p:nvSpPr>
          <p:cNvPr id="116" name=""/>
          <p:cNvSpPr/>
          <p:nvPr/>
        </p:nvSpPr>
        <p:spPr>
          <a:xfrm>
            <a:off x="5719320" y="3657600"/>
            <a:ext cx="2052360" cy="567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ნაწილი რომელიც სერვო-მოტორი ერთდება სპეციალურ მექანიზმზე</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23"/>
          <p:cNvSpPr/>
          <p:nvPr/>
        </p:nvSpPr>
        <p:spPr>
          <a:xfrm>
            <a:off x="1879200" y="228600"/>
            <a:ext cx="5430960" cy="6494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gn="ctr">
              <a:lnSpc>
                <a:spcPct val="100000"/>
              </a:lnSpc>
              <a:spcBef>
                <a:spcPts val="1191"/>
              </a:spcBef>
              <a:spcAft>
                <a:spcPts val="992"/>
              </a:spcAft>
              <a:tabLst>
                <a:tab algn="l" pos="0"/>
              </a:tabLst>
            </a:pPr>
            <a:r>
              <a:rPr b="0" lang="en-US" sz="2800" strike="noStrike" u="none">
                <a:solidFill>
                  <a:schemeClr val="dk1"/>
                </a:solidFill>
                <a:effectLst/>
                <a:uFillTx/>
                <a:latin typeface="DM Sans Light"/>
                <a:ea typeface="DM Sans Light"/>
              </a:rPr>
              <a:t>კომპონენტები: სისტემა როგორ კეტავს და აღებს კარს?</a:t>
            </a:r>
            <a:endParaRPr b="0" lang="en-US" sz="28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118" name="" descr=""/>
          <p:cNvPicPr/>
          <p:nvPr/>
        </p:nvPicPr>
        <p:blipFill>
          <a:blip r:embed="rId1"/>
          <a:stretch/>
        </p:blipFill>
        <p:spPr>
          <a:xfrm>
            <a:off x="230040" y="4114800"/>
            <a:ext cx="907200" cy="907200"/>
          </a:xfrm>
          <a:prstGeom prst="rect">
            <a:avLst/>
          </a:prstGeom>
          <a:noFill/>
          <a:ln w="0">
            <a:noFill/>
          </a:ln>
        </p:spPr>
      </p:pic>
      <p:sp>
        <p:nvSpPr>
          <p:cNvPr id="119" name="PlaceHolder 20"/>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120" name=""/>
          <p:cNvSpPr/>
          <p:nvPr/>
        </p:nvSpPr>
        <p:spPr>
          <a:xfrm>
            <a:off x="228600" y="1371600"/>
            <a:ext cx="4795200" cy="233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rgbClr val="ffffff"/>
                </a:solidFill>
                <a:effectLst/>
                <a:uFillTx/>
                <a:latin typeface="Arial"/>
                <a:ea typeface="DejaVu Sans"/>
              </a:rPr>
              <a:t>სისტემა განკუთვნილია სტანდარტული მექანიკური საკეტით აღჭურვილი კარებისთვის, სადაც კარის დაკეტვა და გაღება ხდება გასაღების ან შიდა მბრუნავი მექანიზმის (knob/turn lock) საშუალებით.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DejaVu Sans"/>
              </a:rPr>
              <a:t>სისტემის მთავარი უპირატესობაა ის, რომ კარის საკეტის შეცვლა არ არის საჭირო. მონტაჟი სრულდება კარის შიდა მხარეს, რის გამოც სისტემა გარედან შეუმჩნეველია და არ არღვევს კარის დიზაინს. სერვო ძრავა მაგრდება ისე, რომ ფიზიკურად ატრიალებს შიდა საკეტის მბრუნავ ნაწილს, ზუსტად ისე, როგორც ამას ადამიანი აკეთებს ხელით.</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121" name="" descr=""/>
          <p:cNvPicPr/>
          <p:nvPr/>
        </p:nvPicPr>
        <p:blipFill>
          <a:blip r:embed="rId2"/>
          <a:stretch/>
        </p:blipFill>
        <p:spPr>
          <a:xfrm>
            <a:off x="5486400" y="1079640"/>
            <a:ext cx="3195000" cy="1658160"/>
          </a:xfrm>
          <a:prstGeom prst="rect">
            <a:avLst/>
          </a:prstGeom>
          <a:noFill/>
          <a:ln w="0">
            <a:noFill/>
          </a:ln>
        </p:spPr>
      </p:pic>
      <p:pic>
        <p:nvPicPr>
          <p:cNvPr id="122" name="" descr=""/>
          <p:cNvPicPr/>
          <p:nvPr/>
        </p:nvPicPr>
        <p:blipFill>
          <a:blip r:embed="rId3"/>
          <a:stretch/>
        </p:blipFill>
        <p:spPr>
          <a:xfrm>
            <a:off x="5484600" y="2743200"/>
            <a:ext cx="3196800" cy="195804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24"/>
          <p:cNvSpPr/>
          <p:nvPr/>
        </p:nvSpPr>
        <p:spPr>
          <a:xfrm>
            <a:off x="1879200" y="228600"/>
            <a:ext cx="5433480" cy="6519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1500" strike="noStrike" u="none">
                <a:solidFill>
                  <a:schemeClr val="dk1"/>
                </a:solidFill>
                <a:effectLst/>
                <a:uFillTx/>
                <a:latin typeface="DM Sans Light"/>
                <a:ea typeface="DM Sans Light"/>
              </a:rPr>
              <a:t>კომპონენტები: კარის მდგომარეობის დადგენა</a:t>
            </a:r>
            <a:endParaRPr b="0" lang="en-US" sz="15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124" name="" descr=""/>
          <p:cNvPicPr/>
          <p:nvPr/>
        </p:nvPicPr>
        <p:blipFill>
          <a:blip r:embed="rId1"/>
          <a:stretch/>
        </p:blipFill>
        <p:spPr>
          <a:xfrm>
            <a:off x="230040" y="4114800"/>
            <a:ext cx="909720" cy="909720"/>
          </a:xfrm>
          <a:prstGeom prst="rect">
            <a:avLst/>
          </a:prstGeom>
          <a:noFill/>
          <a:ln w="0">
            <a:noFill/>
          </a:ln>
        </p:spPr>
      </p:pic>
      <p:sp>
        <p:nvSpPr>
          <p:cNvPr id="125" name="PlaceHolder 26"/>
          <p:cNvSpPr/>
          <p:nvPr/>
        </p:nvSpPr>
        <p:spPr>
          <a:xfrm>
            <a:off x="228600" y="1153440"/>
            <a:ext cx="5253120" cy="29566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126" name=""/>
          <p:cNvSpPr/>
          <p:nvPr/>
        </p:nvSpPr>
        <p:spPr>
          <a:xfrm>
            <a:off x="228600" y="914400"/>
            <a:ext cx="8684280" cy="683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სისტემა კარის მდგომარეობას ადგენს Reed სენსორის გამოყენებით. სენსორი აფიქსირებს, არის თუ არა კარი ღია ან დახურული, და ამ ინფორმაციას გადასცემს ESP32 მიკროკონტროლერს. </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127" name="" descr=""/>
          <p:cNvPicPr/>
          <p:nvPr/>
        </p:nvPicPr>
        <p:blipFill>
          <a:blip r:embed="rId2"/>
          <a:stretch/>
        </p:blipFill>
        <p:spPr>
          <a:xfrm>
            <a:off x="457200" y="1828800"/>
            <a:ext cx="2057040" cy="1598400"/>
          </a:xfrm>
          <a:prstGeom prst="rect">
            <a:avLst/>
          </a:prstGeom>
          <a:noFill/>
          <a:ln w="0">
            <a:noFill/>
          </a:ln>
        </p:spPr>
      </p:pic>
      <p:pic>
        <p:nvPicPr>
          <p:cNvPr id="128" name="" descr=""/>
          <p:cNvPicPr/>
          <p:nvPr/>
        </p:nvPicPr>
        <p:blipFill>
          <a:blip r:embed="rId3"/>
          <a:stretch/>
        </p:blipFill>
        <p:spPr>
          <a:xfrm>
            <a:off x="6400800" y="1828800"/>
            <a:ext cx="1712160" cy="2283480"/>
          </a:xfrm>
          <a:prstGeom prst="rect">
            <a:avLst/>
          </a:prstGeom>
          <a:noFill/>
          <a:ln w="0">
            <a:noFill/>
          </a:ln>
        </p:spPr>
      </p:pic>
      <p:pic>
        <p:nvPicPr>
          <p:cNvPr id="129" name="" descr=""/>
          <p:cNvPicPr/>
          <p:nvPr/>
        </p:nvPicPr>
        <p:blipFill>
          <a:blip r:embed="rId4"/>
          <a:stretch/>
        </p:blipFill>
        <p:spPr>
          <a:xfrm>
            <a:off x="3359880" y="1709280"/>
            <a:ext cx="2121840" cy="217440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29"/>
          <p:cNvSpPr/>
          <p:nvPr/>
        </p:nvSpPr>
        <p:spPr>
          <a:xfrm>
            <a:off x="1371600" y="228600"/>
            <a:ext cx="59385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1600" strike="noStrike" u="none">
                <a:solidFill>
                  <a:schemeClr val="dk1"/>
                </a:solidFill>
                <a:effectLst/>
                <a:uFillTx/>
                <a:latin typeface="DM Sans Light"/>
                <a:ea typeface="DM Sans Light"/>
              </a:rPr>
              <a:t>კომპონენტები: ლოკალური მართვა და გაფრთხილება</a:t>
            </a:r>
            <a:endParaRPr b="0" lang="en-US" sz="16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2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0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131" name="" descr=""/>
          <p:cNvPicPr/>
          <p:nvPr/>
        </p:nvPicPr>
        <p:blipFill>
          <a:blip r:embed="rId1"/>
          <a:stretch/>
        </p:blipFill>
        <p:spPr>
          <a:xfrm>
            <a:off x="230040" y="4114800"/>
            <a:ext cx="907200" cy="907200"/>
          </a:xfrm>
          <a:prstGeom prst="rect">
            <a:avLst/>
          </a:prstGeom>
          <a:noFill/>
          <a:ln w="0">
            <a:noFill/>
          </a:ln>
        </p:spPr>
      </p:pic>
      <p:sp>
        <p:nvSpPr>
          <p:cNvPr id="132" name=""/>
          <p:cNvSpPr/>
          <p:nvPr/>
        </p:nvSpPr>
        <p:spPr>
          <a:xfrm>
            <a:off x="228600" y="914760"/>
            <a:ext cx="8681760" cy="1823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სისტემა იყენებს LED ინდიკატორებს, ხმოვან სიგნალს (Buzzer) და ღილაკს (Button) ლოკალური მართვისა და შეტყობინებისთვის.</a:t>
            </a:r>
            <a:endParaRPr b="0" lang="en-US" sz="1000" strike="noStrike" u="none">
              <a:solidFill>
                <a:srgbClr val="000000"/>
              </a:solidFill>
              <a:effectLst/>
              <a:uFillTx/>
              <a:latin typeface="Arial"/>
            </a:endParaRPr>
          </a:p>
          <a:p>
            <a:pPr algn="just">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133" name="" descr=""/>
          <p:cNvPicPr/>
          <p:nvPr/>
        </p:nvPicPr>
        <p:blipFill>
          <a:blip r:embed="rId2"/>
          <a:stretch/>
        </p:blipFill>
        <p:spPr>
          <a:xfrm>
            <a:off x="571320" y="1828800"/>
            <a:ext cx="1481040" cy="1183680"/>
          </a:xfrm>
          <a:prstGeom prst="rect">
            <a:avLst/>
          </a:prstGeom>
          <a:noFill/>
          <a:ln w="0">
            <a:noFill/>
          </a:ln>
        </p:spPr>
      </p:pic>
      <p:pic>
        <p:nvPicPr>
          <p:cNvPr id="134" name="" descr=""/>
          <p:cNvPicPr/>
          <p:nvPr/>
        </p:nvPicPr>
        <p:blipFill>
          <a:blip r:embed="rId3"/>
          <a:stretch/>
        </p:blipFill>
        <p:spPr>
          <a:xfrm>
            <a:off x="3200400" y="1828800"/>
            <a:ext cx="2056680" cy="1255680"/>
          </a:xfrm>
          <a:prstGeom prst="rect">
            <a:avLst/>
          </a:prstGeom>
          <a:noFill/>
          <a:ln w="0">
            <a:noFill/>
          </a:ln>
        </p:spPr>
      </p:pic>
      <p:pic>
        <p:nvPicPr>
          <p:cNvPr id="135" name="" descr=""/>
          <p:cNvPicPr/>
          <p:nvPr/>
        </p:nvPicPr>
        <p:blipFill>
          <a:blip r:embed="rId4"/>
          <a:stretch/>
        </p:blipFill>
        <p:spPr>
          <a:xfrm>
            <a:off x="6269760" y="1828800"/>
            <a:ext cx="1959120" cy="1221480"/>
          </a:xfrm>
          <a:prstGeom prst="rect">
            <a:avLst/>
          </a:prstGeom>
          <a:noFill/>
          <a:ln w="0">
            <a:noFill/>
          </a:ln>
        </p:spPr>
      </p:pic>
      <p:sp>
        <p:nvSpPr>
          <p:cNvPr id="136" name=""/>
          <p:cNvSpPr/>
          <p:nvPr/>
        </p:nvSpPr>
        <p:spPr>
          <a:xfrm>
            <a:off x="457200" y="3346560"/>
            <a:ext cx="1833480" cy="381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chemeClr val="dk1"/>
                </a:solidFill>
                <a:effectLst/>
                <a:uFillTx/>
                <a:latin typeface="Albert Sans"/>
                <a:ea typeface="Albert Sans"/>
              </a:rPr>
              <a:t>  ღილაკი (push button)</a:t>
            </a:r>
            <a:endParaRPr b="0" lang="en-US" sz="1000" strike="noStrike" u="none">
              <a:solidFill>
                <a:srgbClr val="000000"/>
              </a:solidFill>
              <a:effectLst/>
              <a:uFillTx/>
              <a:latin typeface="Arial"/>
            </a:endParaRPr>
          </a:p>
        </p:txBody>
      </p:sp>
      <p:sp>
        <p:nvSpPr>
          <p:cNvPr id="137" name=""/>
          <p:cNvSpPr/>
          <p:nvPr/>
        </p:nvSpPr>
        <p:spPr>
          <a:xfrm>
            <a:off x="3204720" y="3429000"/>
            <a:ext cx="1823760" cy="680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LED: Red/Green რომელიც აჩვენებს კარის სტატუსს.</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sp>
        <p:nvSpPr>
          <p:cNvPr id="138" name=""/>
          <p:cNvSpPr/>
          <p:nvPr/>
        </p:nvSpPr>
        <p:spPr>
          <a:xfrm>
            <a:off x="6405120" y="3433680"/>
            <a:ext cx="2052360" cy="680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Buzzer არის ხმოვანი გაფრთხილების კომპონენტი </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7"/>
          <p:cNvSpPr/>
          <p:nvPr/>
        </p:nvSpPr>
        <p:spPr>
          <a:xfrm>
            <a:off x="2286000" y="228600"/>
            <a:ext cx="4567320" cy="681120"/>
          </a:xfrm>
          <a:prstGeom prst="rect">
            <a:avLst/>
          </a:prstGeom>
          <a:noFill/>
          <a:ln w="0">
            <a:noFill/>
          </a:ln>
        </p:spPr>
        <p:style>
          <a:lnRef idx="0"/>
          <a:fillRef idx="0"/>
          <a:effectRef idx="0"/>
          <a:fontRef idx="minor"/>
        </p:style>
        <p:txBody>
          <a:bodyPr lIns="90000" rIns="90000" tIns="91440" bIns="91440" anchor="t">
            <a:normAutofit fontScale="32500" lnSpcReduction="19999"/>
          </a:bodyPr>
          <a:p>
            <a:pPr algn="ctr">
              <a:lnSpc>
                <a:spcPct val="100000"/>
              </a:lnSpc>
              <a:spcBef>
                <a:spcPts val="1191"/>
              </a:spcBef>
              <a:spcAft>
                <a:spcPts val="992"/>
              </a:spcAft>
              <a:tabLst>
                <a:tab algn="l" pos="0"/>
              </a:tabLst>
            </a:pPr>
            <a:r>
              <a:rPr b="1" lang="en-US" sz="4000" strike="noStrike" u="none">
                <a:solidFill>
                  <a:schemeClr val="dk1"/>
                </a:solidFill>
                <a:effectLst/>
                <a:uFillTx/>
                <a:latin typeface="DM Sans Light"/>
                <a:ea typeface="DM Sans Light"/>
              </a:rPr>
              <a:t>კომპონენტები:</a:t>
            </a:r>
            <a:r>
              <a:rPr b="1" lang="en-US" sz="4400" strike="noStrike" u="none">
                <a:solidFill>
                  <a:schemeClr val="dk1"/>
                </a:solidFill>
                <a:effectLst/>
                <a:uFillTx/>
                <a:latin typeface="DM Sans Light"/>
                <a:ea typeface="DM Sans Light"/>
              </a:rPr>
              <a:t> </a:t>
            </a:r>
            <a:r>
              <a:rPr b="1" lang="en-US" sz="4200" strike="noStrike" u="none">
                <a:solidFill>
                  <a:schemeClr val="dk1"/>
                </a:solidFill>
                <a:effectLst/>
                <a:uFillTx/>
                <a:latin typeface="DM Sans Light"/>
                <a:ea typeface="DM Sans Light"/>
              </a:rPr>
              <a:t>კვების და დამუხტვის სისტემა</a:t>
            </a:r>
            <a:endParaRPr b="0" lang="en-US" sz="42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600" strike="noStrike" u="none">
              <a:solidFill>
                <a:srgbClr val="000000"/>
              </a:solidFill>
              <a:effectLst/>
              <a:uFillTx/>
              <a:latin typeface="Arial"/>
            </a:endParaRPr>
          </a:p>
        </p:txBody>
      </p:sp>
      <p:pic>
        <p:nvPicPr>
          <p:cNvPr id="140" name="" descr=""/>
          <p:cNvPicPr/>
          <p:nvPr/>
        </p:nvPicPr>
        <p:blipFill>
          <a:blip r:embed="rId1"/>
          <a:stretch/>
        </p:blipFill>
        <p:spPr>
          <a:xfrm>
            <a:off x="230040" y="4114800"/>
            <a:ext cx="907200" cy="907200"/>
          </a:xfrm>
          <a:prstGeom prst="rect">
            <a:avLst/>
          </a:prstGeom>
          <a:noFill/>
          <a:ln w="0">
            <a:noFill/>
          </a:ln>
        </p:spPr>
      </p:pic>
      <p:sp>
        <p:nvSpPr>
          <p:cNvPr id="141" name="PlaceHolder 19"/>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142" name=""/>
          <p:cNvSpPr/>
          <p:nvPr/>
        </p:nvSpPr>
        <p:spPr>
          <a:xfrm>
            <a:off x="457200" y="914400"/>
            <a:ext cx="7775280" cy="68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rgbClr val="ffffff"/>
                </a:solidFill>
                <a:effectLst/>
                <a:uFillTx/>
                <a:latin typeface="Arial"/>
                <a:ea typeface="DejaVu Sans"/>
              </a:rPr>
              <a:t>სისტემა მუშაობს 18650 ტიპის ლითიუმის დამუხტვად ბატარეაზე, რაც უზრუნველყოფს მოწყობილობის ავტონომიურ და უწყვეტ მუშაობას ელექტრო ქსელის გარეშე. ბატარეა უკავშირდება დამუხტვის მოდულს, რომელიც საშუალებას იძლევა ბატარეის უსაფრთხო დატენვა USB კავშირის საშუალებით.</a:t>
            </a:r>
            <a:endParaRPr b="0" lang="en-US" sz="1000" strike="noStrike" u="none">
              <a:solidFill>
                <a:srgbClr val="000000"/>
              </a:solidFill>
              <a:effectLst/>
              <a:uFillTx/>
              <a:latin typeface="Arial"/>
            </a:endParaRPr>
          </a:p>
        </p:txBody>
      </p:sp>
      <p:pic>
        <p:nvPicPr>
          <p:cNvPr id="143" name="" descr=""/>
          <p:cNvPicPr/>
          <p:nvPr/>
        </p:nvPicPr>
        <p:blipFill>
          <a:blip r:embed="rId2"/>
          <a:stretch/>
        </p:blipFill>
        <p:spPr>
          <a:xfrm>
            <a:off x="488160" y="1917720"/>
            <a:ext cx="1832040" cy="1144440"/>
          </a:xfrm>
          <a:prstGeom prst="rect">
            <a:avLst/>
          </a:prstGeom>
          <a:noFill/>
          <a:ln w="0">
            <a:noFill/>
          </a:ln>
        </p:spPr>
      </p:pic>
      <p:pic>
        <p:nvPicPr>
          <p:cNvPr id="144" name="" descr=""/>
          <p:cNvPicPr/>
          <p:nvPr/>
        </p:nvPicPr>
        <p:blipFill>
          <a:blip r:embed="rId3"/>
          <a:stretch/>
        </p:blipFill>
        <p:spPr>
          <a:xfrm>
            <a:off x="6629400" y="1828800"/>
            <a:ext cx="2054160" cy="1421280"/>
          </a:xfrm>
          <a:prstGeom prst="rect">
            <a:avLst/>
          </a:prstGeom>
          <a:noFill/>
          <a:ln w="0">
            <a:noFill/>
          </a:ln>
        </p:spPr>
      </p:pic>
      <p:sp>
        <p:nvSpPr>
          <p:cNvPr id="145" name=""/>
          <p:cNvSpPr/>
          <p:nvPr/>
        </p:nvSpPr>
        <p:spPr>
          <a:xfrm>
            <a:off x="459360" y="3138120"/>
            <a:ext cx="1823400" cy="744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2S 18650 Lithium Battery + Holder Box - სისტემის დამუხტვადი ენერგიის წყარო</a:t>
            </a:r>
            <a:endParaRPr b="0" lang="en-US" sz="1000" strike="noStrike" u="none">
              <a:solidFill>
                <a:srgbClr val="000000"/>
              </a:solidFill>
              <a:effectLst/>
              <a:uFillTx/>
              <a:latin typeface="Arial"/>
            </a:endParaRPr>
          </a:p>
        </p:txBody>
      </p:sp>
      <p:sp>
        <p:nvSpPr>
          <p:cNvPr id="146" name=""/>
          <p:cNvSpPr/>
          <p:nvPr/>
        </p:nvSpPr>
        <p:spPr>
          <a:xfrm>
            <a:off x="6629400" y="3429000"/>
            <a:ext cx="2382120" cy="469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5V 2.4A დამუხტვის მართვის მოდული</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147" name="" descr=""/>
          <p:cNvPicPr/>
          <p:nvPr/>
        </p:nvPicPr>
        <p:blipFill>
          <a:blip r:embed="rId4"/>
          <a:stretch/>
        </p:blipFill>
        <p:spPr>
          <a:xfrm>
            <a:off x="3653640" y="1828800"/>
            <a:ext cx="1825560" cy="1409760"/>
          </a:xfrm>
          <a:prstGeom prst="rect">
            <a:avLst/>
          </a:prstGeom>
          <a:noFill/>
          <a:ln w="0">
            <a:noFill/>
          </a:ln>
        </p:spPr>
      </p:pic>
      <p:sp>
        <p:nvSpPr>
          <p:cNvPr id="148" name=""/>
          <p:cNvSpPr/>
          <p:nvPr/>
        </p:nvSpPr>
        <p:spPr>
          <a:xfrm>
            <a:off x="3657600" y="3429000"/>
            <a:ext cx="2282760" cy="396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trike="noStrike" u="none">
                <a:solidFill>
                  <a:schemeClr val="dk1"/>
                </a:solidFill>
                <a:effectLst/>
                <a:uFillTx/>
                <a:latin typeface="Albert Sans"/>
                <a:ea typeface="Albert Sans"/>
              </a:rPr>
              <a:t>LM2596 DC-DC Step-Down  კონვერტორი</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2562840" y="228600"/>
            <a:ext cx="4287960" cy="64944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ბლოკ - დიაგრამა</a:t>
            </a:r>
            <a:endParaRPr b="0" lang="en-US" sz="3300" strike="noStrike" u="none">
              <a:solidFill>
                <a:srgbClr val="000000"/>
              </a:solidFill>
              <a:effectLst/>
              <a:uFillTx/>
              <a:latin typeface="Arial"/>
            </a:endParaRPr>
          </a:p>
        </p:txBody>
      </p:sp>
      <p:sp>
        <p:nvSpPr>
          <p:cNvPr id="150" name="Google Shape;300;p37"/>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1" name="Google Shape;301;p37"/>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2" name="Google Shape;302;p37"/>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pic>
        <p:nvPicPr>
          <p:cNvPr id="153" name="" descr=""/>
          <p:cNvPicPr/>
          <p:nvPr/>
        </p:nvPicPr>
        <p:blipFill>
          <a:blip r:embed="rId1"/>
          <a:stretch/>
        </p:blipFill>
        <p:spPr>
          <a:xfrm>
            <a:off x="228600" y="228600"/>
            <a:ext cx="907200" cy="907200"/>
          </a:xfrm>
          <a:prstGeom prst="rect">
            <a:avLst/>
          </a:prstGeom>
          <a:noFill/>
          <a:ln w="0">
            <a:noFill/>
          </a:ln>
        </p:spPr>
      </p:pic>
      <p:pic>
        <p:nvPicPr>
          <p:cNvPr id="154" name="" descr=""/>
          <p:cNvPicPr/>
          <p:nvPr/>
        </p:nvPicPr>
        <p:blipFill>
          <a:blip r:embed="rId2"/>
          <a:stretch/>
        </p:blipFill>
        <p:spPr>
          <a:xfrm>
            <a:off x="2057400" y="1148400"/>
            <a:ext cx="5135400" cy="342324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4"/>
          <p:cNvSpPr/>
          <p:nvPr/>
        </p:nvSpPr>
        <p:spPr>
          <a:xfrm>
            <a:off x="228600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0" lang="en-US" sz="2600" strike="noStrike" u="none">
                <a:solidFill>
                  <a:schemeClr val="dk1"/>
                </a:solidFill>
                <a:effectLst/>
                <a:uFillTx/>
                <a:latin typeface="DM Sans Light"/>
                <a:ea typeface="DM Sans Light"/>
              </a:rPr>
              <a:t>3D მოდელი (ნახაზი)</a:t>
            </a:r>
            <a:endParaRPr b="0" lang="en-US" sz="2600" strike="noStrike" u="none">
              <a:solidFill>
                <a:srgbClr val="000000"/>
              </a:solidFill>
              <a:effectLst/>
              <a:uFillTx/>
              <a:latin typeface="Arial"/>
            </a:endParaRPr>
          </a:p>
        </p:txBody>
      </p:sp>
      <p:pic>
        <p:nvPicPr>
          <p:cNvPr id="156" name="" descr=""/>
          <p:cNvPicPr/>
          <p:nvPr/>
        </p:nvPicPr>
        <p:blipFill>
          <a:blip r:embed="rId1"/>
          <a:stretch/>
        </p:blipFill>
        <p:spPr>
          <a:xfrm>
            <a:off x="230040" y="4114800"/>
            <a:ext cx="907200" cy="907200"/>
          </a:xfrm>
          <a:prstGeom prst="rect">
            <a:avLst/>
          </a:prstGeom>
          <a:noFill/>
          <a:ln w="0">
            <a:noFill/>
          </a:ln>
        </p:spPr>
      </p:pic>
      <p:sp>
        <p:nvSpPr>
          <p:cNvPr id="157" name="PlaceHolder 18"/>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pic>
        <p:nvPicPr>
          <p:cNvPr id="158" name="" descr=""/>
          <p:cNvPicPr/>
          <p:nvPr/>
        </p:nvPicPr>
        <p:blipFill>
          <a:blip r:embed="rId2"/>
          <a:stretch/>
        </p:blipFill>
        <p:spPr>
          <a:xfrm>
            <a:off x="228600" y="1143000"/>
            <a:ext cx="1884240" cy="2512800"/>
          </a:xfrm>
          <a:prstGeom prst="rect">
            <a:avLst/>
          </a:prstGeom>
          <a:noFill/>
          <a:ln w="0">
            <a:noFill/>
          </a:ln>
        </p:spPr>
      </p:pic>
      <p:pic>
        <p:nvPicPr>
          <p:cNvPr id="159" name="" descr=""/>
          <p:cNvPicPr/>
          <p:nvPr/>
        </p:nvPicPr>
        <p:blipFill>
          <a:blip r:embed="rId3"/>
          <a:stretch/>
        </p:blipFill>
        <p:spPr>
          <a:xfrm>
            <a:off x="4519440" y="1143000"/>
            <a:ext cx="2108160" cy="2512800"/>
          </a:xfrm>
          <a:prstGeom prst="rect">
            <a:avLst/>
          </a:prstGeom>
          <a:noFill/>
          <a:ln w="0">
            <a:noFill/>
          </a:ln>
        </p:spPr>
      </p:pic>
      <p:pic>
        <p:nvPicPr>
          <p:cNvPr id="160" name="" descr=""/>
          <p:cNvPicPr/>
          <p:nvPr/>
        </p:nvPicPr>
        <p:blipFill>
          <a:blip r:embed="rId4"/>
          <a:stretch/>
        </p:blipFill>
        <p:spPr>
          <a:xfrm>
            <a:off x="2286000" y="1153440"/>
            <a:ext cx="2102760" cy="2502360"/>
          </a:xfrm>
          <a:prstGeom prst="rect">
            <a:avLst/>
          </a:prstGeom>
          <a:noFill/>
          <a:ln w="0">
            <a:noFill/>
          </a:ln>
        </p:spPr>
      </p:pic>
      <p:pic>
        <p:nvPicPr>
          <p:cNvPr id="161" name="" descr=""/>
          <p:cNvPicPr/>
          <p:nvPr/>
        </p:nvPicPr>
        <p:blipFill>
          <a:blip r:embed="rId5"/>
          <a:stretch/>
        </p:blipFill>
        <p:spPr>
          <a:xfrm>
            <a:off x="6861240" y="1143000"/>
            <a:ext cx="2052360" cy="25128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Google Shape;300;p37"/>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3" name="Google Shape;301;p37"/>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4" name="Google Shape;302;p37"/>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5" name="PlaceHolder 7"/>
          <p:cNvSpPr/>
          <p:nvPr/>
        </p:nvSpPr>
        <p:spPr>
          <a:xfrm>
            <a:off x="256356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0" lang="en-US" sz="2600" strike="noStrike" u="none">
                <a:solidFill>
                  <a:schemeClr val="dk1"/>
                </a:solidFill>
                <a:effectLst/>
                <a:uFillTx/>
                <a:latin typeface="DM Sans Light"/>
                <a:ea typeface="DM Sans Light"/>
              </a:rPr>
              <a:t>დროის განაწილება</a:t>
            </a:r>
            <a:endParaRPr b="0" lang="en-US" sz="2600" strike="noStrike" u="none">
              <a:solidFill>
                <a:srgbClr val="000000"/>
              </a:solidFill>
              <a:effectLst/>
              <a:uFillTx/>
              <a:latin typeface="Arial"/>
            </a:endParaRPr>
          </a:p>
        </p:txBody>
      </p:sp>
      <p:pic>
        <p:nvPicPr>
          <p:cNvPr id="166" name="" descr=""/>
          <p:cNvPicPr/>
          <p:nvPr/>
        </p:nvPicPr>
        <p:blipFill>
          <a:blip r:embed="rId1"/>
          <a:stretch/>
        </p:blipFill>
        <p:spPr>
          <a:xfrm>
            <a:off x="228600" y="228600"/>
            <a:ext cx="907200" cy="907200"/>
          </a:xfrm>
          <a:prstGeom prst="rect">
            <a:avLst/>
          </a:prstGeom>
          <a:noFill/>
          <a:ln w="0">
            <a:noFill/>
          </a:ln>
        </p:spPr>
      </p:pic>
      <p:pic>
        <p:nvPicPr>
          <p:cNvPr id="167" name="" descr=""/>
          <p:cNvPicPr/>
          <p:nvPr/>
        </p:nvPicPr>
        <p:blipFill>
          <a:blip r:embed="rId2"/>
          <a:stretch/>
        </p:blipFill>
        <p:spPr>
          <a:xfrm>
            <a:off x="1810080" y="1105560"/>
            <a:ext cx="6013080" cy="36946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Google Shape;300;p 1"/>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9" name="Google Shape;301;p 1"/>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70" name="Google Shape;302;p 1"/>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71" name="PlaceHolder 8"/>
          <p:cNvSpPr/>
          <p:nvPr/>
        </p:nvSpPr>
        <p:spPr>
          <a:xfrm>
            <a:off x="228636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0" lang="en-US" sz="2800" strike="noStrike" u="none">
                <a:solidFill>
                  <a:schemeClr val="dk1"/>
                </a:solidFill>
                <a:effectLst/>
                <a:uFillTx/>
                <a:latin typeface="DM Sans Light"/>
                <a:ea typeface="DM Sans Light"/>
              </a:rPr>
              <a:t>პასუხისმგებლობა</a:t>
            </a:r>
            <a:endParaRPr b="0" lang="en-US" sz="2800" strike="noStrike" u="none">
              <a:solidFill>
                <a:srgbClr val="000000"/>
              </a:solidFill>
              <a:effectLst/>
              <a:uFillTx/>
              <a:latin typeface="Arial"/>
            </a:endParaRPr>
          </a:p>
        </p:txBody>
      </p:sp>
      <p:pic>
        <p:nvPicPr>
          <p:cNvPr id="172" name="" descr=""/>
          <p:cNvPicPr/>
          <p:nvPr/>
        </p:nvPicPr>
        <p:blipFill>
          <a:blip r:embed="rId1"/>
          <a:stretch/>
        </p:blipFill>
        <p:spPr>
          <a:xfrm>
            <a:off x="228600" y="228600"/>
            <a:ext cx="907200" cy="907200"/>
          </a:xfrm>
          <a:prstGeom prst="rect">
            <a:avLst/>
          </a:prstGeom>
          <a:noFill/>
          <a:ln w="0">
            <a:noFill/>
          </a:ln>
        </p:spPr>
      </p:pic>
      <p:pic>
        <p:nvPicPr>
          <p:cNvPr id="173" name="" descr=""/>
          <p:cNvPicPr/>
          <p:nvPr/>
        </p:nvPicPr>
        <p:blipFill>
          <a:blip r:embed="rId2"/>
          <a:stretch/>
        </p:blipFill>
        <p:spPr>
          <a:xfrm>
            <a:off x="2057400" y="914400"/>
            <a:ext cx="4571280" cy="376308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
          <p:cNvSpPr/>
          <p:nvPr/>
        </p:nvSpPr>
        <p:spPr>
          <a:xfrm>
            <a:off x="362160" y="685800"/>
            <a:ext cx="3063600" cy="411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trike="noStrike" u="none">
                <a:solidFill>
                  <a:srgbClr val="ffffff"/>
                </a:solidFill>
                <a:effectLst/>
                <a:uFillTx/>
                <a:latin typeface="DM Sans Light"/>
                <a:ea typeface="DM Sans Light"/>
              </a:rPr>
              <a:t>შესავალი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მიზანი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მუშაობის პრინციპი </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ფუნქციები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კომპონენტები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ბლოკ – დიაგრამა</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დროის განაწილება</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პასუხისმგებლობა</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ბიუჯეტი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Arial"/>
                <a:ea typeface="DM Sans Light"/>
              </a:rPr>
              <a:t>ლიტერატურა</a:t>
            </a:r>
            <a:endParaRPr b="0" lang="en-US" sz="1400" strike="noStrike" u="none">
              <a:solidFill>
                <a:srgbClr val="000000"/>
              </a:solidFill>
              <a:effectLst/>
              <a:uFillTx/>
              <a:latin typeface="Arial"/>
            </a:endParaRPr>
          </a:p>
        </p:txBody>
      </p:sp>
      <p:sp>
        <p:nvSpPr>
          <p:cNvPr id="42" name=""/>
          <p:cNvSpPr/>
          <p:nvPr/>
        </p:nvSpPr>
        <p:spPr>
          <a:xfrm>
            <a:off x="1828800" y="228600"/>
            <a:ext cx="5140080" cy="1014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1191"/>
              </a:spcBef>
              <a:spcAft>
                <a:spcPts val="992"/>
              </a:spcAft>
            </a:pPr>
            <a:r>
              <a:rPr b="0" lang="en-US" sz="3300" strike="noStrike" u="none">
                <a:solidFill>
                  <a:schemeClr val="dk1"/>
                </a:solidFill>
                <a:effectLst/>
                <a:uFillTx/>
                <a:latin typeface="Albert Sans"/>
                <a:ea typeface="Albert Sans"/>
              </a:rPr>
              <a:t>გეგმა</a:t>
            </a:r>
            <a:endParaRPr b="0" lang="en-US" sz="3300" strike="noStrike" u="none">
              <a:solidFill>
                <a:srgbClr val="000000"/>
              </a:solidFill>
              <a:effectLst/>
              <a:uFillTx/>
              <a:latin typeface="Arial"/>
            </a:endParaRPr>
          </a:p>
        </p:txBody>
      </p:sp>
      <p:pic>
        <p:nvPicPr>
          <p:cNvPr id="43" name="" descr=""/>
          <p:cNvPicPr/>
          <p:nvPr/>
        </p:nvPicPr>
        <p:blipFill>
          <a:blip r:embed="rId1"/>
          <a:stretch/>
        </p:blipFill>
        <p:spPr>
          <a:xfrm>
            <a:off x="8001000" y="3657600"/>
            <a:ext cx="909000" cy="90900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Google Shape;300;p 4"/>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75" name="Google Shape;301;p 4"/>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76" name="Google Shape;302;p 4"/>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77" name="PlaceHolder 21"/>
          <p:cNvSpPr/>
          <p:nvPr/>
        </p:nvSpPr>
        <p:spPr>
          <a:xfrm>
            <a:off x="1749960" y="494640"/>
            <a:ext cx="5937840" cy="649440"/>
          </a:xfrm>
          <a:prstGeom prst="rect">
            <a:avLst/>
          </a:prstGeom>
          <a:noFill/>
          <a:ln w="0">
            <a:noFill/>
          </a:ln>
        </p:spPr>
        <p:style>
          <a:lnRef idx="0"/>
          <a:fillRef idx="0"/>
          <a:effectRef idx="0"/>
          <a:fontRef idx="minor"/>
        </p:style>
        <p:txBody>
          <a:bodyPr lIns="90000" rIns="90000" tIns="91440" bIns="91440" anchor="t">
            <a:normAutofit fontScale="85000" lnSpcReduction="9999"/>
          </a:bodyPr>
          <a:p>
            <a:pPr algn="ctr">
              <a:lnSpc>
                <a:spcPct val="100000"/>
              </a:lnSpc>
              <a:spcBef>
                <a:spcPts val="1191"/>
              </a:spcBef>
              <a:spcAft>
                <a:spcPts val="992"/>
              </a:spcAft>
              <a:tabLst>
                <a:tab algn="l" pos="0"/>
              </a:tabLst>
            </a:pPr>
            <a:r>
              <a:rPr b="1" lang="en-US" sz="2200" strike="noStrike" u="none">
                <a:solidFill>
                  <a:schemeClr val="dk1"/>
                </a:solidFill>
                <a:effectLst/>
                <a:uFillTx/>
                <a:latin typeface="DM Sans Light"/>
                <a:ea typeface="DM Sans Light"/>
              </a:rPr>
              <a:t> პროგრამული უზრუნველყოფა და ვებ-საიტი</a:t>
            </a:r>
            <a:endParaRPr b="0" lang="en-US" sz="2200" strike="noStrike" u="none">
              <a:solidFill>
                <a:srgbClr val="000000"/>
              </a:solidFill>
              <a:effectLst/>
              <a:uFillTx/>
              <a:latin typeface="Arial"/>
            </a:endParaRPr>
          </a:p>
        </p:txBody>
      </p:sp>
      <p:pic>
        <p:nvPicPr>
          <p:cNvPr id="178" name="" descr=""/>
          <p:cNvPicPr/>
          <p:nvPr/>
        </p:nvPicPr>
        <p:blipFill>
          <a:blip r:embed="rId1"/>
          <a:stretch/>
        </p:blipFill>
        <p:spPr>
          <a:xfrm>
            <a:off x="228600" y="228600"/>
            <a:ext cx="907200" cy="907200"/>
          </a:xfrm>
          <a:prstGeom prst="rect">
            <a:avLst/>
          </a:prstGeom>
          <a:noFill/>
          <a:ln w="0">
            <a:noFill/>
          </a:ln>
        </p:spPr>
      </p:pic>
      <p:sp>
        <p:nvSpPr>
          <p:cNvPr id="179" name=""/>
          <p:cNvSpPr/>
          <p:nvPr/>
        </p:nvSpPr>
        <p:spPr>
          <a:xfrm>
            <a:off x="383760" y="1304280"/>
            <a:ext cx="8069040" cy="232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2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Noto Sans CJK SC"/>
              </a:rPr>
              <a:t>პროექტის მიკროკონტროლერული ნაწილი რეალიზებულია ESP32 პლატფორმაზე, სადაც პროგრამირება ხორციელდება C/C++ ენაზე Arduino Framework/</a:t>
            </a:r>
            <a:r>
              <a:rPr b="0" lang="en-US" sz="1000" strike="noStrike" u="none">
                <a:solidFill>
                  <a:schemeClr val="dk1"/>
                </a:solidFill>
                <a:effectLst/>
                <a:uFillTx/>
                <a:latin typeface="DM Sans Light"/>
                <a:ea typeface="DM Sans Light"/>
              </a:rPr>
              <a:t>Espressif IDF Framework</a:t>
            </a:r>
            <a:r>
              <a:rPr b="0" lang="en-US" sz="1000" strike="noStrike" u="none">
                <a:solidFill>
                  <a:srgbClr val="ffffff"/>
                </a:solidFill>
                <a:effectLst/>
                <a:uFillTx/>
                <a:latin typeface="Arial"/>
                <a:ea typeface="DM Sans Light"/>
              </a:rPr>
              <a:t>-ის გამოყენებით.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DM Sans Light"/>
              </a:rPr>
              <a:t>პროექტის  ონლაინ პლატფორმის ლინკი: </a:t>
            </a:r>
            <a:r>
              <a:rPr b="0" lang="en-US" sz="1000" strike="noStrike" u="none">
                <a:solidFill>
                  <a:srgbClr val="ffffff"/>
                </a:solidFill>
                <a:effectLst/>
                <a:uFillTx/>
                <a:latin typeface="Arial"/>
                <a:ea typeface="DM Sans Light"/>
                <a:hlinkClick r:id="rId2"/>
              </a:rPr>
              <a:t>https://sway.cloud.microsoft/u3pHpqdf1pSuMUci?ref=Link</a:t>
            </a:r>
            <a:r>
              <a:rPr b="0" lang="en-US" sz="1000" strike="noStrike" u="none">
                <a:solidFill>
                  <a:srgbClr val="ffffff"/>
                </a:solidFill>
                <a:effectLst/>
                <a:uFillTx/>
                <a:latin typeface="Arial"/>
                <a:ea typeface="DM Sans Light"/>
              </a:rPr>
              <a:t>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DM Sans Light"/>
              </a:rPr>
              <a:t>GitHub ლინკი: </a:t>
            </a:r>
            <a:r>
              <a:rPr b="0" lang="en-US" sz="1000" strike="noStrike" u="none">
                <a:solidFill>
                  <a:srgbClr val="ffffff"/>
                </a:solidFill>
                <a:effectLst/>
                <a:uFillTx/>
                <a:latin typeface="Arial"/>
                <a:ea typeface="DM Sans Light"/>
                <a:hlinkClick r:id="rId3"/>
              </a:rPr>
              <a:t>https://github.com/vugarsamedovi1-ux/SDMS-Smart-Door-Management-System</a:t>
            </a:r>
            <a:r>
              <a:rPr b="0" lang="en-US" sz="1000" strike="noStrike" u="none">
                <a:solidFill>
                  <a:srgbClr val="ffffff"/>
                </a:solidFill>
                <a:effectLst/>
                <a:uFillTx/>
                <a:latin typeface="Arial"/>
                <a:ea typeface="DM Sans Light"/>
              </a:rPr>
              <a:t>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Google Shape;300;p 2"/>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81" name="Google Shape;301;p 2"/>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82" name="Google Shape;302;p 2"/>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83" name="PlaceHolder 10"/>
          <p:cNvSpPr/>
          <p:nvPr/>
        </p:nvSpPr>
        <p:spPr>
          <a:xfrm>
            <a:off x="228636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0" lang="en-US" sz="2800" strike="noStrike" u="none">
                <a:solidFill>
                  <a:schemeClr val="dk1"/>
                </a:solidFill>
                <a:effectLst/>
                <a:uFillTx/>
                <a:latin typeface="DM Sans Light"/>
                <a:ea typeface="DM Sans Light"/>
              </a:rPr>
              <a:t>ბიუჯეტი</a:t>
            </a:r>
            <a:endParaRPr b="0" lang="en-US" sz="2800" strike="noStrike" u="none">
              <a:solidFill>
                <a:srgbClr val="000000"/>
              </a:solidFill>
              <a:effectLst/>
              <a:uFillTx/>
              <a:latin typeface="Arial"/>
            </a:endParaRPr>
          </a:p>
        </p:txBody>
      </p:sp>
      <p:pic>
        <p:nvPicPr>
          <p:cNvPr id="184" name="" descr=""/>
          <p:cNvPicPr/>
          <p:nvPr/>
        </p:nvPicPr>
        <p:blipFill>
          <a:blip r:embed="rId1"/>
          <a:stretch/>
        </p:blipFill>
        <p:spPr>
          <a:xfrm>
            <a:off x="228600" y="228600"/>
            <a:ext cx="907200" cy="907200"/>
          </a:xfrm>
          <a:prstGeom prst="rect">
            <a:avLst/>
          </a:prstGeom>
          <a:noFill/>
          <a:ln w="0">
            <a:noFill/>
          </a:ln>
        </p:spPr>
      </p:pic>
      <p:sp>
        <p:nvSpPr>
          <p:cNvPr id="185" name=""/>
          <p:cNvSpPr/>
          <p:nvPr/>
        </p:nvSpPr>
        <p:spPr>
          <a:xfrm>
            <a:off x="228600" y="979560"/>
            <a:ext cx="6757200" cy="3592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1. ESP32 განვითარების დაფა (Dev Board) – 24.40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2"/>
              </a:rPr>
              <a:t>https://dac.ge/ka/?product=48689</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2. High Torque Servo – Tower Pro MG995R – 16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3"/>
              </a:rPr>
              <a:t>https://edisonstore.ge/shop/motors/servomotors/servo-motor-mg996r/</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3. Reed სენსორი  – 2.77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4"/>
              </a:rPr>
              <a:t>https://aliexpress.ru/item/4000209658438.html?shpMethod=CAINIAO_STANDARD&amp;sku_id=12000038992536573&amp;spm=a2g2w.productlist.search_results.6.1ec0d15e0p4a1D</a:t>
            </a:r>
            <a:r>
              <a:rPr b="0" lang="en-US" sz="1000" strike="noStrike" u="none">
                <a:solidFill>
                  <a:srgbClr val="ffffff"/>
                </a:solidFill>
                <a:effectLst/>
                <a:uFillTx/>
                <a:latin typeface="Arial"/>
                <a:ea typeface="Noto Sans CJK SC"/>
              </a:rPr>
              <a:t>   </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4. Push button  – 2.26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5"/>
              </a:rPr>
              <a:t>https://aliexpress.ru/item/1005003706081482.html</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5. LED-ები (მწვანე / წითელი):</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მწვანე LED – 0.2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6"/>
              </a:rPr>
              <a:t>https://edisonstore.ge/shop/leds-and-lamps/leds/3mm-led-2/</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წითელი LED – 0.2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7"/>
              </a:rPr>
              <a:t>https://edisonstore.ge/shop/leds-and-lamps/leds/3mm-led-3/</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6. 2ც რეზისტორები – 0.5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8"/>
              </a:rPr>
              <a:t>https://dac.ge/ka/?product=48571</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Google Shape;300;p 7"/>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87" name="Google Shape;301;p 7"/>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88" name="Google Shape;302;p 7"/>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89" name="PlaceHolder 30"/>
          <p:cNvSpPr/>
          <p:nvPr/>
        </p:nvSpPr>
        <p:spPr>
          <a:xfrm>
            <a:off x="228636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0" lang="en-US" sz="2800" strike="noStrike" u="none">
                <a:solidFill>
                  <a:schemeClr val="dk1"/>
                </a:solidFill>
                <a:effectLst/>
                <a:uFillTx/>
                <a:latin typeface="DM Sans Light"/>
                <a:ea typeface="DM Sans Light"/>
              </a:rPr>
              <a:t>ბიუჯეტი</a:t>
            </a:r>
            <a:endParaRPr b="0" lang="en-US" sz="2800" strike="noStrike" u="none">
              <a:solidFill>
                <a:srgbClr val="000000"/>
              </a:solidFill>
              <a:effectLst/>
              <a:uFillTx/>
              <a:latin typeface="Arial"/>
            </a:endParaRPr>
          </a:p>
        </p:txBody>
      </p:sp>
      <p:pic>
        <p:nvPicPr>
          <p:cNvPr id="190" name="" descr=""/>
          <p:cNvPicPr/>
          <p:nvPr/>
        </p:nvPicPr>
        <p:blipFill>
          <a:blip r:embed="rId1"/>
          <a:stretch/>
        </p:blipFill>
        <p:spPr>
          <a:xfrm>
            <a:off x="228600" y="228600"/>
            <a:ext cx="907200" cy="907200"/>
          </a:xfrm>
          <a:prstGeom prst="rect">
            <a:avLst/>
          </a:prstGeom>
          <a:noFill/>
          <a:ln w="0">
            <a:noFill/>
          </a:ln>
        </p:spPr>
      </p:pic>
      <p:sp>
        <p:nvSpPr>
          <p:cNvPr id="191" name=""/>
          <p:cNvSpPr/>
          <p:nvPr/>
        </p:nvSpPr>
        <p:spPr>
          <a:xfrm>
            <a:off x="228600" y="914400"/>
            <a:ext cx="6757200" cy="3363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6. Buzzer – 4.20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2"/>
              </a:rPr>
              <a:t>https://dac.ge/ka/?product=971</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7. 2ც 18650 ლითიუმის ბატარეა – 30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3"/>
              </a:rPr>
              <a:t>https://edisonstore.ge/shop/rechargable-batteries/li-on/camelion-li-ion-2600-mah-18650/</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8. Holder Box – 4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4"/>
              </a:rPr>
              <a:t>https://edisonstore.ge/shop/connectors-and-plugs/battery-holder/18650-li-ion-battery-case/</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9. USB Charging Module 5V 2.4A – 21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5"/>
              </a:rPr>
              <a:t>https://dac.ge/ka/?product=46574</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10. Step-down კონვერტერი – 3.3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6"/>
              </a:rPr>
              <a:t>https://edisonstore.ge/shop/modules-and-sensors/dc-dc-converters/step-down-converter/</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11. Jumpers – 11.61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7"/>
              </a:rPr>
              <a:t>https://aliexpress.ru/item/4000203371860.html</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საერთო ბიუჯეტი: 116.44 Gel</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Google Shape;300;p 6"/>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93" name="Google Shape;301;p 6"/>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94" name="Google Shape;302;p 6"/>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95" name="PlaceHolder 9"/>
          <p:cNvSpPr/>
          <p:nvPr/>
        </p:nvSpPr>
        <p:spPr>
          <a:xfrm>
            <a:off x="228636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0" lang="en-US" sz="2800" strike="noStrike" u="none">
                <a:solidFill>
                  <a:schemeClr val="dk1"/>
                </a:solidFill>
                <a:effectLst/>
                <a:uFillTx/>
                <a:latin typeface="DM Sans Light"/>
                <a:ea typeface="DM Sans Light"/>
              </a:rPr>
              <a:t>ლიტერატურა</a:t>
            </a:r>
            <a:endParaRPr b="0" lang="en-US" sz="2800" strike="noStrike" u="none">
              <a:solidFill>
                <a:srgbClr val="000000"/>
              </a:solidFill>
              <a:effectLst/>
              <a:uFillTx/>
              <a:latin typeface="Arial"/>
            </a:endParaRPr>
          </a:p>
        </p:txBody>
      </p:sp>
      <p:pic>
        <p:nvPicPr>
          <p:cNvPr id="196" name="" descr=""/>
          <p:cNvPicPr/>
          <p:nvPr/>
        </p:nvPicPr>
        <p:blipFill>
          <a:blip r:embed="rId1"/>
          <a:stretch/>
        </p:blipFill>
        <p:spPr>
          <a:xfrm>
            <a:off x="228600" y="228600"/>
            <a:ext cx="907200" cy="907200"/>
          </a:xfrm>
          <a:prstGeom prst="rect">
            <a:avLst/>
          </a:prstGeom>
          <a:noFill/>
          <a:ln w="0">
            <a:noFill/>
          </a:ln>
        </p:spPr>
      </p:pic>
      <p:sp>
        <p:nvSpPr>
          <p:cNvPr id="197" name=""/>
          <p:cNvSpPr/>
          <p:nvPr/>
        </p:nvSpPr>
        <p:spPr>
          <a:xfrm>
            <a:off x="304560" y="1432800"/>
            <a:ext cx="6757200" cy="222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trike="noStrike" u="none">
              <a:solidFill>
                <a:srgbClr val="000000"/>
              </a:solidFill>
              <a:effectLst/>
              <a:uFillTx/>
              <a:latin typeface="Arial"/>
            </a:endParaRPr>
          </a:p>
          <a:p>
            <a:pPr marL="216000" indent="-216000">
              <a:lnSpc>
                <a:spcPct val="100000"/>
              </a:lnSpc>
              <a:buClr>
                <a:srgbClr val="ffffff"/>
              </a:buClr>
              <a:buFont typeface="MT Extra" charset="2"/>
              <a:buChar char=""/>
            </a:pPr>
            <a:r>
              <a:rPr b="0" lang="en-US" sz="1000" strike="noStrike" u="none">
                <a:solidFill>
                  <a:srgbClr val="ffffff"/>
                </a:solidFill>
                <a:effectLst/>
                <a:uFillTx/>
                <a:latin typeface="Arial"/>
                <a:ea typeface="Noto Sans CJK SC"/>
              </a:rPr>
              <a:t>https://esp32io.com/tutorials/esp32-door-sensor-servo-motor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marL="216000" indent="-216000">
              <a:lnSpc>
                <a:spcPct val="100000"/>
              </a:lnSpc>
              <a:buClr>
                <a:srgbClr val="ffffff"/>
              </a:buClr>
              <a:buFont typeface="MT Extra" charset="2"/>
              <a:buChar char=""/>
            </a:pPr>
            <a:r>
              <a:rPr b="0" lang="en-US" sz="1000" strike="noStrike" u="none">
                <a:solidFill>
                  <a:srgbClr val="ffffff"/>
                </a:solidFill>
                <a:effectLst/>
                <a:uFillTx/>
                <a:latin typeface="Arial"/>
                <a:ea typeface="Noto Sans CJK SC"/>
              </a:rPr>
              <a:t>Link: https://www.pcbonline.com/blog/esp32-smart-door-lock.html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marL="216000" indent="-216000">
              <a:lnSpc>
                <a:spcPct val="100000"/>
              </a:lnSpc>
              <a:buClr>
                <a:srgbClr val="ffffff"/>
              </a:buClr>
              <a:buFont typeface="MT Extra" charset="2"/>
              <a:buChar char=""/>
            </a:pPr>
            <a:r>
              <a:rPr b="0" lang="en-US" sz="1000" strike="noStrike" u="none">
                <a:solidFill>
                  <a:srgbClr val="ffffff"/>
                </a:solidFill>
                <a:effectLst/>
                <a:uFillTx/>
                <a:latin typeface="Arial"/>
                <a:ea typeface="Noto Sans CJK SC"/>
              </a:rPr>
              <a:t>Link: https://www.instructables.com/One-and-Multiple-Servo-Motor-Control-With-ESP32-De/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Google Shape;300;p 3"/>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99" name="Google Shape;301;p 3"/>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200" name="Google Shape;302;p 3"/>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201" name="PlaceHolder 12"/>
          <p:cNvSpPr/>
          <p:nvPr/>
        </p:nvSpPr>
        <p:spPr>
          <a:xfrm>
            <a:off x="2057400" y="2057400"/>
            <a:ext cx="5478840" cy="64944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0" lang="en-US" sz="2600" strike="noStrike" u="none">
                <a:solidFill>
                  <a:schemeClr val="dk1"/>
                </a:solidFill>
                <a:effectLst/>
                <a:uFillTx/>
                <a:latin typeface="DM Sans Light"/>
                <a:ea typeface="DM Sans Light"/>
              </a:rPr>
              <a:t>გმადლობთ ყურადღებისათვის!</a:t>
            </a:r>
            <a:endParaRPr b="0" lang="en-US" sz="2600" strike="noStrike" u="none">
              <a:solidFill>
                <a:srgbClr val="000000"/>
              </a:solidFill>
              <a:effectLst/>
              <a:uFillTx/>
              <a:latin typeface="Arial"/>
            </a:endParaRPr>
          </a:p>
        </p:txBody>
      </p:sp>
      <p:pic>
        <p:nvPicPr>
          <p:cNvPr id="202" name="" descr=""/>
          <p:cNvPicPr/>
          <p:nvPr/>
        </p:nvPicPr>
        <p:blipFill>
          <a:blip r:embed="rId1"/>
          <a:stretch/>
        </p:blipFill>
        <p:spPr>
          <a:xfrm>
            <a:off x="228600" y="228600"/>
            <a:ext cx="907200" cy="90720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 descr=""/>
          <p:cNvPicPr/>
          <p:nvPr/>
        </p:nvPicPr>
        <p:blipFill>
          <a:blip r:embed="rId1"/>
          <a:stretch/>
        </p:blipFill>
        <p:spPr>
          <a:xfrm>
            <a:off x="5271480" y="426240"/>
            <a:ext cx="3575880" cy="4336200"/>
          </a:xfrm>
          <a:prstGeom prst="rect">
            <a:avLst/>
          </a:prstGeom>
          <a:noFill/>
          <a:ln w="0">
            <a:noFill/>
          </a:ln>
        </p:spPr>
      </p:pic>
      <p:sp>
        <p:nvSpPr>
          <p:cNvPr id="45" name="PlaceHolder 3"/>
          <p:cNvSpPr/>
          <p:nvPr/>
        </p:nvSpPr>
        <p:spPr>
          <a:xfrm>
            <a:off x="333720" y="314280"/>
            <a:ext cx="4287960" cy="649440"/>
          </a:xfrm>
          <a:prstGeom prst="rect">
            <a:avLst/>
          </a:prstGeom>
          <a:noFill/>
          <a:ln w="0">
            <a:noFill/>
          </a:ln>
        </p:spPr>
        <p:style>
          <a:lnRef idx="0"/>
          <a:fillRef idx="0"/>
          <a:effectRef idx="0"/>
          <a:fontRef idx="minor"/>
        </p:style>
        <p:txBody>
          <a:bodyPr lIns="90000" rIns="90000" tIns="91440" bIns="91440" anchor="t">
            <a:normAutofit/>
          </a:bodyPr>
          <a:p>
            <a:pPr>
              <a:lnSpc>
                <a:spcPct val="90000"/>
              </a:lnSpc>
              <a:tabLst>
                <a:tab algn="l" pos="0"/>
              </a:tabLst>
            </a:pPr>
            <a:r>
              <a:rPr b="0" lang="en-US" sz="3300" strike="noStrike" u="none">
                <a:solidFill>
                  <a:schemeClr val="dk1"/>
                </a:solidFill>
                <a:effectLst/>
                <a:uFillTx/>
                <a:latin typeface="Albert Sans"/>
                <a:ea typeface="Albert Sans"/>
              </a:rPr>
              <a:t>შესავალი</a:t>
            </a:r>
            <a:endParaRPr b="0" lang="en-US" sz="3300" strike="noStrike" u="none">
              <a:solidFill>
                <a:srgbClr val="000000"/>
              </a:solidFill>
              <a:effectLst/>
              <a:uFillTx/>
              <a:latin typeface="Arial"/>
            </a:endParaRPr>
          </a:p>
        </p:txBody>
      </p:sp>
      <p:pic>
        <p:nvPicPr>
          <p:cNvPr id="46" name="" descr=""/>
          <p:cNvPicPr/>
          <p:nvPr/>
        </p:nvPicPr>
        <p:blipFill>
          <a:blip r:embed="rId2"/>
          <a:stretch/>
        </p:blipFill>
        <p:spPr>
          <a:xfrm>
            <a:off x="228600" y="3886200"/>
            <a:ext cx="907200" cy="907200"/>
          </a:xfrm>
          <a:prstGeom prst="rect">
            <a:avLst/>
          </a:prstGeom>
          <a:noFill/>
          <a:ln w="0">
            <a:noFill/>
          </a:ln>
        </p:spPr>
      </p:pic>
      <p:sp>
        <p:nvSpPr>
          <p:cNvPr id="47" name=""/>
          <p:cNvSpPr/>
          <p:nvPr/>
        </p:nvSpPr>
        <p:spPr>
          <a:xfrm>
            <a:off x="189000" y="1376280"/>
            <a:ext cx="5063040" cy="7941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pPr>
            <a:r>
              <a:rPr b="0" lang="en-US" sz="1000" strike="noStrike" u="none">
                <a:solidFill>
                  <a:srgbClr val="ffffff"/>
                </a:solidFill>
                <a:effectLst/>
                <a:uFillTx/>
                <a:latin typeface="Slerf"/>
                <a:ea typeface="DejaVu Sans"/>
              </a:rPr>
              <a:t>SDMS (Smart Door Management System) - ჭკვიანი კარის კონტროლის სისტემა არის ჭკვიანი და დაბალღირებული სისტემა, რომელიც უზრუნველყოფს კარის უსაფრთხო კონტროლს საცხოვრებელ და სამუშაო სივრცეებში. </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5"/>
          <p:cNvSpPr/>
          <p:nvPr/>
        </p:nvSpPr>
        <p:spPr>
          <a:xfrm>
            <a:off x="228600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90000"/>
              </a:lnSpc>
              <a:spcBef>
                <a:spcPts val="1191"/>
              </a:spcBef>
              <a:spcAft>
                <a:spcPts val="992"/>
              </a:spcAft>
              <a:tabLst>
                <a:tab algn="l" pos="0"/>
              </a:tabLst>
            </a:pPr>
            <a:r>
              <a:rPr b="0" lang="en-US" sz="3300" strike="noStrike" u="none">
                <a:solidFill>
                  <a:schemeClr val="dk1"/>
                </a:solidFill>
                <a:effectLst/>
                <a:uFillTx/>
                <a:latin typeface="Albert Sans"/>
                <a:ea typeface="Albert Sans"/>
              </a:rPr>
              <a:t> მიზანი</a:t>
            </a:r>
            <a:endParaRPr b="0" lang="en-US" sz="3300" strike="noStrike" u="none">
              <a:solidFill>
                <a:srgbClr val="000000"/>
              </a:solidFill>
              <a:effectLst/>
              <a:uFillTx/>
              <a:latin typeface="Arial"/>
            </a:endParaRPr>
          </a:p>
        </p:txBody>
      </p:sp>
      <p:pic>
        <p:nvPicPr>
          <p:cNvPr id="49" name="" descr=""/>
          <p:cNvPicPr/>
          <p:nvPr/>
        </p:nvPicPr>
        <p:blipFill>
          <a:blip r:embed="rId1"/>
          <a:stretch/>
        </p:blipFill>
        <p:spPr>
          <a:xfrm>
            <a:off x="230040" y="4114800"/>
            <a:ext cx="907200" cy="907200"/>
          </a:xfrm>
          <a:prstGeom prst="rect">
            <a:avLst/>
          </a:prstGeom>
          <a:noFill/>
          <a:ln w="0">
            <a:noFill/>
          </a:ln>
        </p:spPr>
      </p:pic>
      <p:sp>
        <p:nvSpPr>
          <p:cNvPr id="50" name="PlaceHolder 6"/>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pic>
        <p:nvPicPr>
          <p:cNvPr id="51" name="" descr=""/>
          <p:cNvPicPr/>
          <p:nvPr/>
        </p:nvPicPr>
        <p:blipFill>
          <a:blip r:embed="rId2"/>
          <a:stretch/>
        </p:blipFill>
        <p:spPr>
          <a:xfrm>
            <a:off x="5645880" y="1600200"/>
            <a:ext cx="2806560" cy="3194640"/>
          </a:xfrm>
          <a:prstGeom prst="rect">
            <a:avLst/>
          </a:prstGeom>
          <a:noFill/>
          <a:ln w="0">
            <a:noFill/>
          </a:ln>
        </p:spPr>
      </p:pic>
      <p:sp>
        <p:nvSpPr>
          <p:cNvPr id="52" name=""/>
          <p:cNvSpPr/>
          <p:nvPr/>
        </p:nvSpPr>
        <p:spPr>
          <a:xfrm>
            <a:off x="228600" y="1143000"/>
            <a:ext cx="8681760" cy="246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rgbClr val="ffffff"/>
                </a:solidFill>
                <a:effectLst/>
                <a:uFillTx/>
                <a:latin typeface="Arial"/>
                <a:ea typeface="Noto Sans CJK SC"/>
              </a:rPr>
              <a:t>პროექტის მთავარი მიზანია შექმნას ჭკვიანი კარის კონტროლის სისტემა, რომელიც უზრუნველყოფს როგორც უსაფრთხოებას, ისე კომფორტს საცხოვრებელ </a:t>
            </a:r>
            <a:r>
              <a:rPr b="0" lang="en-US" sz="1000" strike="noStrike" u="none">
                <a:solidFill>
                  <a:schemeClr val="dk1"/>
                </a:solidFill>
                <a:effectLst/>
                <a:uFillTx/>
                <a:latin typeface="DM Sans Light"/>
                <a:ea typeface="DM Sans Light"/>
              </a:rPr>
              <a:t>და სამუშაო </a:t>
            </a:r>
            <a:r>
              <a:rPr b="0" lang="en-US" sz="1000" strike="noStrike" u="none">
                <a:solidFill>
                  <a:srgbClr val="ffffff"/>
                </a:solidFill>
                <a:effectLst/>
                <a:uFillTx/>
                <a:latin typeface="Arial"/>
                <a:ea typeface="DM Sans Light"/>
              </a:rPr>
              <a:t>სივრცეებში. კონკრეტულად, მიზნები მოიცავს:</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კარის მდგომარეობის რეალურ დროში მონიტორინგი</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უსაფრთხოების უზრუნველყოფა</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მომხმარებლის ინფორმირება</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კარის დისტანციური მართვა (გაღება/ჩაკეტვა)</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2"/>
          <p:cNvSpPr/>
          <p:nvPr/>
        </p:nvSpPr>
        <p:spPr>
          <a:xfrm>
            <a:off x="2286000" y="228600"/>
            <a:ext cx="4287960" cy="649440"/>
          </a:xfrm>
          <a:prstGeom prst="rect">
            <a:avLst/>
          </a:prstGeom>
          <a:noFill/>
          <a:ln w="0">
            <a:noFill/>
          </a:ln>
        </p:spPr>
        <p:style>
          <a:lnRef idx="0"/>
          <a:fillRef idx="0"/>
          <a:effectRef idx="0"/>
          <a:fontRef idx="minor"/>
        </p:style>
        <p:txBody>
          <a:bodyPr lIns="90000" rIns="90000" tIns="91440" bIns="91440" anchor="t">
            <a:normAutofit/>
          </a:bodyPr>
          <a:p>
            <a:pPr algn="ctr">
              <a:lnSpc>
                <a:spcPct val="90000"/>
              </a:lnSpc>
              <a:spcBef>
                <a:spcPts val="1191"/>
              </a:spcBef>
              <a:spcAft>
                <a:spcPts val="992"/>
              </a:spcAft>
              <a:tabLst>
                <a:tab algn="l" pos="0"/>
              </a:tabLst>
            </a:pPr>
            <a:r>
              <a:rPr b="0" lang="en-US" sz="3300" strike="noStrike" u="none">
                <a:solidFill>
                  <a:schemeClr val="dk1"/>
                </a:solidFill>
                <a:effectLst/>
                <a:uFillTx/>
                <a:latin typeface="Albert Sans"/>
                <a:ea typeface="Albert Sans"/>
              </a:rPr>
              <a:t> მუშაობის პრინციპი</a:t>
            </a:r>
            <a:endParaRPr b="0" lang="en-US" sz="3300" strike="noStrike" u="none">
              <a:solidFill>
                <a:srgbClr val="000000"/>
              </a:solidFill>
              <a:effectLst/>
              <a:uFillTx/>
              <a:latin typeface="Arial"/>
            </a:endParaRPr>
          </a:p>
        </p:txBody>
      </p:sp>
      <p:pic>
        <p:nvPicPr>
          <p:cNvPr id="54" name="" descr=""/>
          <p:cNvPicPr/>
          <p:nvPr/>
        </p:nvPicPr>
        <p:blipFill>
          <a:blip r:embed="rId1"/>
          <a:stretch/>
        </p:blipFill>
        <p:spPr>
          <a:xfrm>
            <a:off x="230040" y="4114800"/>
            <a:ext cx="907200" cy="907200"/>
          </a:xfrm>
          <a:prstGeom prst="rect">
            <a:avLst/>
          </a:prstGeom>
          <a:noFill/>
          <a:ln w="0">
            <a:noFill/>
          </a:ln>
        </p:spPr>
      </p:pic>
      <p:sp>
        <p:nvSpPr>
          <p:cNvPr id="55" name="PlaceHolder 14"/>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56" name=""/>
          <p:cNvSpPr/>
          <p:nvPr/>
        </p:nvSpPr>
        <p:spPr>
          <a:xfrm>
            <a:off x="230040" y="1143000"/>
            <a:ext cx="5270400" cy="309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7" name=""/>
          <p:cNvSpPr/>
          <p:nvPr/>
        </p:nvSpPr>
        <p:spPr>
          <a:xfrm>
            <a:off x="209160" y="1297800"/>
            <a:ext cx="5271840" cy="2638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pPr>
            <a:r>
              <a:rPr b="1" lang="en-US" sz="1200" strike="noStrike" u="none">
                <a:solidFill>
                  <a:srgbClr val="ffffff"/>
                </a:solidFill>
                <a:effectLst/>
                <a:uFillTx/>
                <a:latin typeface="Arial"/>
                <a:ea typeface="DejaVu Sans"/>
              </a:rPr>
              <a:t>როგორ მუშაობს სისტემა?</a:t>
            </a:r>
            <a:endParaRPr b="0" lang="en-US" sz="1200" strike="noStrike" u="none">
              <a:solidFill>
                <a:srgbClr val="000000"/>
              </a:solidFill>
              <a:effectLst/>
              <a:uFillTx/>
              <a:latin typeface="Arial"/>
            </a:endParaRPr>
          </a:p>
          <a:p>
            <a:pPr algn="just">
              <a:lnSpc>
                <a:spcPct val="100000"/>
              </a:lnSpc>
              <a:spcBef>
                <a:spcPts val="1191"/>
              </a:spcBef>
              <a:spcAft>
                <a:spcPts val="992"/>
              </a:spcAft>
            </a:pPr>
            <a:r>
              <a:rPr b="0" lang="en-US" sz="1000" strike="noStrike" u="none">
                <a:solidFill>
                  <a:srgbClr val="ffffff"/>
                </a:solidFill>
                <a:effectLst/>
                <a:uFillTx/>
                <a:latin typeface="Arial"/>
                <a:ea typeface="Noto Sans CJK SC"/>
              </a:rPr>
              <a:t>სისტემა მუდმივად აკვირდება კარის მდგომარეობას.მომხმარებელს შეუძლია კარის დისტანციურად გაღება და დაკეტვა მობილური აპლიკაციის საშუალებით. საჭიროების შემთხვევაში, შიდა ბუტონით შესაძლებელია კარი მანუალურად გახსნას ან დაკეტოს.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58" name="" descr=""/>
          <p:cNvPicPr/>
          <p:nvPr/>
        </p:nvPicPr>
        <p:blipFill>
          <a:blip r:embed="rId2"/>
          <a:stretch/>
        </p:blipFill>
        <p:spPr>
          <a:xfrm>
            <a:off x="5943600" y="1143000"/>
            <a:ext cx="2737800" cy="299736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1"/>
          <p:cNvSpPr/>
          <p:nvPr/>
        </p:nvSpPr>
        <p:spPr>
          <a:xfrm>
            <a:off x="685800" y="228600"/>
            <a:ext cx="7767360" cy="649440"/>
          </a:xfrm>
          <a:prstGeom prst="rect">
            <a:avLst/>
          </a:prstGeom>
          <a:noFill/>
          <a:ln w="0">
            <a:noFill/>
          </a:ln>
        </p:spPr>
        <p:style>
          <a:lnRef idx="0"/>
          <a:fillRef idx="0"/>
          <a:effectRef idx="0"/>
          <a:fontRef idx="minor"/>
        </p:style>
        <p:txBody>
          <a:bodyPr lIns="90000" rIns="90000" tIns="91440" bIns="91440" anchor="t">
            <a:normAutofit fontScale="77500" lnSpcReduction="19999"/>
          </a:bodyPr>
          <a:p>
            <a:pPr algn="ctr">
              <a:lnSpc>
                <a:spcPct val="90000"/>
              </a:lnSpc>
              <a:spcBef>
                <a:spcPts val="1191"/>
              </a:spcBef>
              <a:spcAft>
                <a:spcPts val="992"/>
              </a:spcAft>
              <a:tabLst>
                <a:tab algn="l" pos="0"/>
              </a:tabLst>
            </a:pPr>
            <a:r>
              <a:rPr b="0" lang="en-US" sz="2100" strike="noStrike" u="none">
                <a:solidFill>
                  <a:schemeClr val="dk1"/>
                </a:solidFill>
                <a:effectLst/>
                <a:uFillTx/>
                <a:latin typeface="Albert Sans"/>
                <a:ea typeface="Albert Sans"/>
              </a:rPr>
              <a:t> მუშაობის პრინციპი: მობილური აპლიკაციიდან დისტანციურად მართვა</a:t>
            </a:r>
            <a:endParaRPr b="0" lang="en-US" sz="2100" strike="noStrike" u="none">
              <a:solidFill>
                <a:srgbClr val="000000"/>
              </a:solidFill>
              <a:effectLst/>
              <a:uFillTx/>
              <a:latin typeface="Arial"/>
            </a:endParaRPr>
          </a:p>
          <a:p>
            <a:pPr>
              <a:lnSpc>
                <a:spcPct val="90000"/>
              </a:lnSpc>
              <a:spcBef>
                <a:spcPts val="1191"/>
              </a:spcBef>
              <a:spcAft>
                <a:spcPts val="992"/>
              </a:spcAft>
              <a:tabLst>
                <a:tab algn="l" pos="0"/>
              </a:tabLst>
            </a:pPr>
            <a:endParaRPr b="0" lang="en-US" sz="2100" strike="noStrike" u="none">
              <a:solidFill>
                <a:srgbClr val="000000"/>
              </a:solidFill>
              <a:effectLst/>
              <a:uFillTx/>
              <a:latin typeface="Arial"/>
            </a:endParaRPr>
          </a:p>
        </p:txBody>
      </p:sp>
      <p:pic>
        <p:nvPicPr>
          <p:cNvPr id="60" name="" descr=""/>
          <p:cNvPicPr/>
          <p:nvPr/>
        </p:nvPicPr>
        <p:blipFill>
          <a:blip r:embed="rId1"/>
          <a:stretch/>
        </p:blipFill>
        <p:spPr>
          <a:xfrm>
            <a:off x="230040" y="4114800"/>
            <a:ext cx="907200" cy="907200"/>
          </a:xfrm>
          <a:prstGeom prst="rect">
            <a:avLst/>
          </a:prstGeom>
          <a:noFill/>
          <a:ln w="0">
            <a:noFill/>
          </a:ln>
        </p:spPr>
      </p:pic>
      <p:sp>
        <p:nvSpPr>
          <p:cNvPr id="61" name="PlaceHolder 22"/>
          <p:cNvSpPr/>
          <p:nvPr/>
        </p:nvSpPr>
        <p:spPr>
          <a:xfrm>
            <a:off x="228600" y="115668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62" name=""/>
          <p:cNvSpPr/>
          <p:nvPr/>
        </p:nvSpPr>
        <p:spPr>
          <a:xfrm>
            <a:off x="230040" y="1143000"/>
            <a:ext cx="5270400" cy="309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3" name=""/>
          <p:cNvSpPr/>
          <p:nvPr/>
        </p:nvSpPr>
        <p:spPr>
          <a:xfrm>
            <a:off x="228600" y="1244160"/>
            <a:ext cx="5271840" cy="2638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57"/>
              </a:spcBef>
            </a:pPr>
            <a:r>
              <a:rPr b="0" lang="en-US" sz="1000" strike="noStrike" u="none">
                <a:solidFill>
                  <a:srgbClr val="ffffff"/>
                </a:solidFill>
                <a:effectLst/>
                <a:uFillTx/>
                <a:latin typeface="Arial"/>
                <a:ea typeface="Noto Sans CJK SC"/>
              </a:rPr>
              <a:t>პროექტში მობილური აპლიკაციის როლს ასრულებს Blynk, რომელიც გამოიყენება სისტემის დისტანციური მართვისთვის.</a:t>
            </a:r>
            <a:endParaRPr b="0" lang="en-US" sz="1000" strike="noStrike" u="none">
              <a:solidFill>
                <a:srgbClr val="000000"/>
              </a:solidFill>
              <a:effectLst/>
              <a:uFillTx/>
              <a:latin typeface="Arial"/>
            </a:endParaRPr>
          </a:p>
          <a:p>
            <a:pPr algn="just">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Blynk აპლიკაციის საშუალებით მომხმარებელს შეუძლია:</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კარის გაღება და ჩაკეტვა დისტანციურად</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კარისა და საკეტის მიმდინარე მდგომარეობის ნახვა   </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ბატარეის დამუხტვის დონის (%) მონიტორინგი</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შეტყობინებების მიღება რეალურ დროში</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ხმოვანი სიგნალის მართვა ( buzzer )</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64" name="" descr=""/>
          <p:cNvPicPr/>
          <p:nvPr/>
        </p:nvPicPr>
        <p:blipFill>
          <a:blip r:embed="rId2"/>
          <a:stretch/>
        </p:blipFill>
        <p:spPr>
          <a:xfrm>
            <a:off x="5715000" y="1371600"/>
            <a:ext cx="3214440" cy="21412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5"/>
          <p:cNvSpPr/>
          <p:nvPr/>
        </p:nvSpPr>
        <p:spPr>
          <a:xfrm>
            <a:off x="2286000" y="228600"/>
            <a:ext cx="4287960" cy="649440"/>
          </a:xfrm>
          <a:prstGeom prst="rect">
            <a:avLst/>
          </a:prstGeom>
          <a:noFill/>
          <a:ln w="0">
            <a:noFill/>
          </a:ln>
        </p:spPr>
        <p:style>
          <a:lnRef idx="0"/>
          <a:fillRef idx="0"/>
          <a:effectRef idx="0"/>
          <a:fontRef idx="minor"/>
        </p:style>
        <p:txBody>
          <a:bodyPr lIns="90000" rIns="90000" tIns="91440" bIns="91440" anchor="t">
            <a:normAutofit lnSpcReduction="9999"/>
          </a:bodyPr>
          <a:p>
            <a:pPr algn="ctr">
              <a:lnSpc>
                <a:spcPct val="100000"/>
              </a:lnSpc>
              <a:tabLst>
                <a:tab algn="l" pos="0"/>
              </a:tabLst>
            </a:pPr>
            <a:r>
              <a:rPr b="0" lang="en-US" sz="3200" strike="noStrike" u="none">
                <a:solidFill>
                  <a:schemeClr val="dk1"/>
                </a:solidFill>
                <a:effectLst/>
                <a:uFillTx/>
                <a:latin typeface="DM Sans Light"/>
                <a:ea typeface="DM Sans Light"/>
              </a:rPr>
              <a:t>ფუნქციები</a:t>
            </a:r>
            <a:endParaRPr b="0" lang="en-US" sz="3200" strike="noStrike" u="none">
              <a:solidFill>
                <a:srgbClr val="000000"/>
              </a:solidFill>
              <a:effectLst/>
              <a:uFillTx/>
              <a:latin typeface="Arial"/>
            </a:endParaRPr>
          </a:p>
        </p:txBody>
      </p:sp>
      <p:pic>
        <p:nvPicPr>
          <p:cNvPr id="66" name="" descr=""/>
          <p:cNvPicPr/>
          <p:nvPr/>
        </p:nvPicPr>
        <p:blipFill>
          <a:blip r:embed="rId1"/>
          <a:stretch/>
        </p:blipFill>
        <p:spPr>
          <a:xfrm>
            <a:off x="230040" y="4114800"/>
            <a:ext cx="907200" cy="907200"/>
          </a:xfrm>
          <a:prstGeom prst="rect">
            <a:avLst/>
          </a:prstGeom>
          <a:noFill/>
          <a:ln w="0">
            <a:noFill/>
          </a:ln>
        </p:spPr>
      </p:pic>
      <p:sp>
        <p:nvSpPr>
          <p:cNvPr id="67" name="PlaceHolder 16"/>
          <p:cNvSpPr/>
          <p:nvPr/>
        </p:nvSpPr>
        <p:spPr>
          <a:xfrm>
            <a:off x="228600" y="1153440"/>
            <a:ext cx="5250600" cy="295416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68" name=""/>
          <p:cNvSpPr/>
          <p:nvPr/>
        </p:nvSpPr>
        <p:spPr>
          <a:xfrm>
            <a:off x="326160" y="1146960"/>
            <a:ext cx="4701600" cy="2737800"/>
          </a:xfrm>
          <a:prstGeom prst="rect">
            <a:avLst/>
          </a:prstGeom>
          <a:noFill/>
          <a:ln w="0">
            <a:noFill/>
          </a:ln>
        </p:spPr>
        <p:style>
          <a:lnRef idx="0"/>
          <a:fillRef idx="0"/>
          <a:effectRef idx="0"/>
          <a:fontRef idx="minor"/>
        </p:style>
        <p:txBody>
          <a:bodyPr lIns="90000" rIns="90000" tIns="45000" bIns="45000" anchor="b">
            <a:noAutofit/>
          </a:bodyPr>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კარის მდგომარეობის მონიტორინგი</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უსაფრთხოების შემოწმება ავტომატურ მოქმედებამდე</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ლოკალური გაფრთხილება (ხმოვანი სიგნალი)</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დისტანციური შეტყობინება მობილურ ტელეფონზე</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კარის დისტანციური მართვა მობილური აპლიკაციით</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კარის დაკეტილი  / ღია მდგომარეობის ამოცნობა</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დაბალი ბატარეის გაფრთხილება</a:t>
            </a:r>
            <a:endParaRPr b="0" lang="en-US" sz="1000" strike="noStrike" u="none">
              <a:solidFill>
                <a:srgbClr val="000000"/>
              </a:solidFill>
              <a:effectLst/>
              <a:uFillTx/>
              <a:latin typeface="Arial"/>
            </a:endParaRPr>
          </a:p>
          <a:p>
            <a:pPr>
              <a:lnSpc>
                <a:spcPct val="100000"/>
              </a:lnSpc>
              <a:spcBef>
                <a:spcPts val="624"/>
              </a:spcBef>
              <a:spcAft>
                <a:spcPts val="425"/>
              </a:spcAft>
            </a:pPr>
            <a:endParaRPr b="0" lang="en-US" sz="1000" strike="noStrike" u="none">
              <a:solidFill>
                <a:srgbClr val="000000"/>
              </a:solidFill>
              <a:effectLst/>
              <a:uFillTx/>
              <a:latin typeface="Arial"/>
            </a:endParaRPr>
          </a:p>
          <a:p>
            <a:pPr>
              <a:lnSpc>
                <a:spcPct val="100000"/>
              </a:lnSpc>
              <a:spcBef>
                <a:spcPts val="624"/>
              </a:spcBef>
              <a:spcAft>
                <a:spcPts val="425"/>
              </a:spcAft>
            </a:pPr>
            <a:endParaRPr b="0" lang="en-US" sz="1000" strike="noStrike" u="none">
              <a:solidFill>
                <a:srgbClr val="000000"/>
              </a:solidFill>
              <a:effectLst/>
              <a:uFillTx/>
              <a:latin typeface="Arial"/>
            </a:endParaRPr>
          </a:p>
        </p:txBody>
      </p:sp>
      <p:pic>
        <p:nvPicPr>
          <p:cNvPr id="69" name="" descr=""/>
          <p:cNvPicPr/>
          <p:nvPr/>
        </p:nvPicPr>
        <p:blipFill>
          <a:blip r:embed="rId2"/>
          <a:stretch/>
        </p:blipFill>
        <p:spPr>
          <a:xfrm>
            <a:off x="5715000" y="1122120"/>
            <a:ext cx="2944440" cy="321588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564640" y="228600"/>
            <a:ext cx="4287960" cy="64944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US" sz="2800" strike="noStrike" u="none">
                <a:solidFill>
                  <a:schemeClr val="dk1"/>
                </a:solidFill>
                <a:effectLst/>
                <a:uFillTx/>
                <a:latin typeface="DM Sans Light"/>
                <a:ea typeface="DM Sans Light"/>
              </a:rPr>
              <a:t>კომპონენტები</a:t>
            </a:r>
            <a:endParaRPr b="0" lang="en-US" sz="2800" strike="noStrike" u="none">
              <a:solidFill>
                <a:srgbClr val="000000"/>
              </a:solidFill>
              <a:effectLst/>
              <a:uFillTx/>
              <a:latin typeface="Arial"/>
            </a:endParaRPr>
          </a:p>
        </p:txBody>
      </p:sp>
      <p:sp>
        <p:nvSpPr>
          <p:cNvPr id="71" name="Google Shape;300;p37"/>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72" name="Google Shape;301;p37"/>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73" name="Google Shape;302;p37"/>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pic>
        <p:nvPicPr>
          <p:cNvPr id="74" name="" descr=""/>
          <p:cNvPicPr/>
          <p:nvPr/>
        </p:nvPicPr>
        <p:blipFill>
          <a:blip r:embed="rId1"/>
          <a:stretch/>
        </p:blipFill>
        <p:spPr>
          <a:xfrm>
            <a:off x="421560" y="1371600"/>
            <a:ext cx="1177200" cy="861120"/>
          </a:xfrm>
          <a:prstGeom prst="rect">
            <a:avLst/>
          </a:prstGeom>
          <a:noFill/>
          <a:ln w="0">
            <a:noFill/>
          </a:ln>
        </p:spPr>
      </p:pic>
      <p:pic>
        <p:nvPicPr>
          <p:cNvPr id="75" name="" descr=""/>
          <p:cNvPicPr/>
          <p:nvPr/>
        </p:nvPicPr>
        <p:blipFill>
          <a:blip r:embed="rId2"/>
          <a:stretch/>
        </p:blipFill>
        <p:spPr>
          <a:xfrm>
            <a:off x="6629400" y="1143000"/>
            <a:ext cx="1501920" cy="936000"/>
          </a:xfrm>
          <a:prstGeom prst="rect">
            <a:avLst/>
          </a:prstGeom>
          <a:noFill/>
          <a:ln w="0">
            <a:noFill/>
          </a:ln>
        </p:spPr>
      </p:pic>
      <p:sp>
        <p:nvSpPr>
          <p:cNvPr id="76" name=""/>
          <p:cNvSpPr/>
          <p:nvPr/>
        </p:nvSpPr>
        <p:spPr>
          <a:xfrm>
            <a:off x="353880" y="2286000"/>
            <a:ext cx="1467720" cy="57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trike="noStrike" u="none">
                <a:solidFill>
                  <a:schemeClr val="dk1"/>
                </a:solidFill>
                <a:effectLst/>
                <a:uFillTx/>
                <a:latin typeface="Albert Sans"/>
                <a:ea typeface="Albert Sans"/>
              </a:rPr>
              <a:t>ESP32 - მიკროკონტროლერი</a:t>
            </a:r>
            <a:endParaRPr b="0" lang="en-US" sz="900" strike="noStrike" u="none">
              <a:solidFill>
                <a:srgbClr val="000000"/>
              </a:solidFill>
              <a:effectLst/>
              <a:uFillTx/>
              <a:latin typeface="Arial"/>
            </a:endParaRPr>
          </a:p>
        </p:txBody>
      </p:sp>
      <p:sp>
        <p:nvSpPr>
          <p:cNvPr id="77" name=""/>
          <p:cNvSpPr/>
          <p:nvPr/>
        </p:nvSpPr>
        <p:spPr>
          <a:xfrm>
            <a:off x="360360" y="4054320"/>
            <a:ext cx="1924200" cy="744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2S 18650 Lithium Battery + Holder Box - სისტემის დამუხტვადი ენერგიის წყარო</a:t>
            </a:r>
            <a:endParaRPr b="0" lang="en-US" sz="1000" strike="noStrike" u="none">
              <a:solidFill>
                <a:srgbClr val="000000"/>
              </a:solidFill>
              <a:effectLst/>
              <a:uFillTx/>
              <a:latin typeface="Arial"/>
            </a:endParaRPr>
          </a:p>
        </p:txBody>
      </p:sp>
      <p:sp>
        <p:nvSpPr>
          <p:cNvPr id="78" name=""/>
          <p:cNvSpPr/>
          <p:nvPr/>
        </p:nvSpPr>
        <p:spPr>
          <a:xfrm>
            <a:off x="6629400" y="2286000"/>
            <a:ext cx="1594800" cy="680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Buzzer არის ხმოვანი გაფრთხილების კომპონენტი </a:t>
            </a:r>
            <a:endParaRPr b="0" lang="en-US" sz="1000" strike="noStrike" u="none">
              <a:solidFill>
                <a:srgbClr val="000000"/>
              </a:solidFill>
              <a:effectLst/>
              <a:uFillTx/>
              <a:latin typeface="Arial"/>
            </a:endParaRPr>
          </a:p>
        </p:txBody>
      </p:sp>
      <p:sp>
        <p:nvSpPr>
          <p:cNvPr id="79" name=""/>
          <p:cNvSpPr/>
          <p:nvPr/>
        </p:nvSpPr>
        <p:spPr>
          <a:xfrm>
            <a:off x="3429000" y="2286000"/>
            <a:ext cx="1594800" cy="571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TowerPro MG995R არის მაღალი ტორკის სერვო ძრავა</a:t>
            </a:r>
            <a:endParaRPr b="0" lang="en-US" sz="1000" strike="noStrike" u="none">
              <a:solidFill>
                <a:srgbClr val="000000"/>
              </a:solidFill>
              <a:effectLst/>
              <a:uFillTx/>
              <a:latin typeface="Arial"/>
            </a:endParaRPr>
          </a:p>
        </p:txBody>
      </p:sp>
      <p:pic>
        <p:nvPicPr>
          <p:cNvPr id="80" name="" descr=""/>
          <p:cNvPicPr/>
          <p:nvPr/>
        </p:nvPicPr>
        <p:blipFill>
          <a:blip r:embed="rId3"/>
          <a:stretch/>
        </p:blipFill>
        <p:spPr>
          <a:xfrm>
            <a:off x="457200" y="228600"/>
            <a:ext cx="907200" cy="907200"/>
          </a:xfrm>
          <a:prstGeom prst="rect">
            <a:avLst/>
          </a:prstGeom>
          <a:noFill/>
          <a:ln w="0">
            <a:noFill/>
          </a:ln>
        </p:spPr>
      </p:pic>
      <p:pic>
        <p:nvPicPr>
          <p:cNvPr id="81" name="" descr=""/>
          <p:cNvPicPr/>
          <p:nvPr/>
        </p:nvPicPr>
        <p:blipFill>
          <a:blip r:embed="rId4"/>
          <a:stretch/>
        </p:blipFill>
        <p:spPr>
          <a:xfrm>
            <a:off x="457200" y="2971800"/>
            <a:ext cx="1598760" cy="909000"/>
          </a:xfrm>
          <a:prstGeom prst="rect">
            <a:avLst/>
          </a:prstGeom>
          <a:noFill/>
          <a:ln w="0">
            <a:noFill/>
          </a:ln>
        </p:spPr>
      </p:pic>
      <p:pic>
        <p:nvPicPr>
          <p:cNvPr id="82" name="" descr=""/>
          <p:cNvPicPr/>
          <p:nvPr/>
        </p:nvPicPr>
        <p:blipFill>
          <a:blip r:embed="rId5"/>
          <a:stretch/>
        </p:blipFill>
        <p:spPr>
          <a:xfrm>
            <a:off x="3432960" y="1143000"/>
            <a:ext cx="1366200" cy="1023480"/>
          </a:xfrm>
          <a:prstGeom prst="rect">
            <a:avLst/>
          </a:prstGeom>
          <a:noFill/>
          <a:ln w="0">
            <a:noFill/>
          </a:ln>
        </p:spPr>
      </p:pic>
      <p:sp>
        <p:nvSpPr>
          <p:cNvPr id="83" name=""/>
          <p:cNvSpPr/>
          <p:nvPr/>
        </p:nvSpPr>
        <p:spPr>
          <a:xfrm>
            <a:off x="7543800" y="258480"/>
            <a:ext cx="1258920" cy="4219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fld id="{B950374E-62E3-4576-95E3-8469C68C090E}" type="datetime">
              <a:rPr b="0" lang="en-US" sz="2400" strike="noStrike" u="none">
                <a:solidFill>
                  <a:srgbClr val="ffffff"/>
                </a:solidFill>
                <a:effectLst/>
                <a:uFillTx/>
                <a:latin typeface="Times New Roman"/>
                <a:ea typeface="DejaVu Sans"/>
              </a:rPr>
              <a:t>1/28/26</a:t>
            </a:fld>
            <a:endParaRPr b="0" lang="en-US" sz="2400" strike="noStrike" u="none">
              <a:solidFill>
                <a:srgbClr val="000000"/>
              </a:solidFill>
              <a:effectLst/>
              <a:uFillTx/>
              <a:latin typeface="Arial"/>
            </a:endParaRPr>
          </a:p>
        </p:txBody>
      </p:sp>
      <p:pic>
        <p:nvPicPr>
          <p:cNvPr id="84" name="" descr=""/>
          <p:cNvPicPr/>
          <p:nvPr/>
        </p:nvPicPr>
        <p:blipFill>
          <a:blip r:embed="rId6"/>
          <a:stretch/>
        </p:blipFill>
        <p:spPr>
          <a:xfrm>
            <a:off x="3202200" y="3124800"/>
            <a:ext cx="1596960" cy="988560"/>
          </a:xfrm>
          <a:prstGeom prst="rect">
            <a:avLst/>
          </a:prstGeom>
          <a:noFill/>
          <a:ln w="0">
            <a:noFill/>
          </a:ln>
        </p:spPr>
      </p:pic>
      <p:sp>
        <p:nvSpPr>
          <p:cNvPr id="85" name=""/>
          <p:cNvSpPr/>
          <p:nvPr/>
        </p:nvSpPr>
        <p:spPr>
          <a:xfrm>
            <a:off x="3200400" y="4329360"/>
            <a:ext cx="1827360" cy="469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5V 2.4A დამუხტვის მართვის მოდული</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86" name="" descr=""/>
          <p:cNvPicPr/>
          <p:nvPr/>
        </p:nvPicPr>
        <p:blipFill>
          <a:blip r:embed="rId7"/>
          <a:stretch/>
        </p:blipFill>
        <p:spPr>
          <a:xfrm>
            <a:off x="6633360" y="3021480"/>
            <a:ext cx="1366200" cy="1091880"/>
          </a:xfrm>
          <a:prstGeom prst="rect">
            <a:avLst/>
          </a:prstGeom>
          <a:noFill/>
          <a:ln w="0">
            <a:noFill/>
          </a:ln>
        </p:spPr>
      </p:pic>
      <p:sp>
        <p:nvSpPr>
          <p:cNvPr id="87" name=""/>
          <p:cNvSpPr/>
          <p:nvPr/>
        </p:nvSpPr>
        <p:spPr>
          <a:xfrm>
            <a:off x="6629400" y="4227840"/>
            <a:ext cx="1467720" cy="571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  ღილაკი (push button)</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784600" y="251280"/>
            <a:ext cx="4287960" cy="64944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US" sz="2800" strike="noStrike" u="none">
                <a:solidFill>
                  <a:schemeClr val="dk1"/>
                </a:solidFill>
                <a:effectLst/>
                <a:uFillTx/>
                <a:latin typeface="DM Sans Light"/>
                <a:ea typeface="DM Sans Light"/>
              </a:rPr>
              <a:t>კომპონენტები</a:t>
            </a:r>
            <a:endParaRPr b="0" lang="en-US" sz="2800" strike="noStrike" u="none">
              <a:solidFill>
                <a:srgbClr val="000000"/>
              </a:solidFill>
              <a:effectLst/>
              <a:uFillTx/>
              <a:latin typeface="Arial"/>
            </a:endParaRPr>
          </a:p>
        </p:txBody>
      </p:sp>
      <p:sp>
        <p:nvSpPr>
          <p:cNvPr id="89" name="Google Shape;300;p 5"/>
          <p:cNvSpPr/>
          <p:nvPr/>
        </p:nvSpPr>
        <p:spPr>
          <a:xfrm>
            <a:off x="-428760" y="4257720"/>
            <a:ext cx="3220920" cy="3220920"/>
          </a:xfrm>
          <a:prstGeom prst="rect">
            <a:avLst/>
          </a:prstGeom>
          <a:noFill/>
          <a:ln w="0">
            <a:noFill/>
          </a:ln>
        </p:spPr>
        <p:style>
          <a:lnRef idx="0"/>
          <a:fillRef idx="0"/>
          <a:effectRef idx="0"/>
          <a:fontRef idx="minor"/>
        </p:style>
        <p:txBody>
          <a:bodyPr lIns="870823080" rIns="870823080" tIns="1610640" bIns="1610640" anchor="t">
            <a:spAutoFit/>
          </a:bodyPr>
          <a:p>
            <a:pPr>
              <a:lnSpc>
                <a:spcPct val="100000"/>
              </a:lnSpc>
            </a:pPr>
            <a:endParaRPr b="0" lang="fr-FR" sz="1800" strike="noStrike" u="none">
              <a:solidFill>
                <a:schemeClr val="dk1"/>
              </a:solidFill>
              <a:effectLst/>
              <a:uFillTx/>
              <a:latin typeface="Arial"/>
              <a:ea typeface="DejaVu Sans"/>
            </a:endParaRPr>
          </a:p>
        </p:txBody>
      </p:sp>
      <p:sp>
        <p:nvSpPr>
          <p:cNvPr id="90" name="Google Shape;301;p 5"/>
          <p:cNvSpPr/>
          <p:nvPr/>
        </p:nvSpPr>
        <p:spPr>
          <a:xfrm>
            <a:off x="1676520" y="4448160"/>
            <a:ext cx="2230560" cy="2230560"/>
          </a:xfrm>
          <a:prstGeom prst="rect">
            <a:avLst/>
          </a:prstGeom>
          <a:noFill/>
          <a:ln w="0">
            <a:noFill/>
          </a:ln>
        </p:spPr>
        <p:style>
          <a:lnRef idx="0"/>
          <a:fillRef idx="0"/>
          <a:effectRef idx="0"/>
          <a:fontRef idx="minor"/>
        </p:style>
        <p:txBody>
          <a:bodyPr lIns="870823080" rIns="870823080" tIns="1115280" bIns="1115280" anchor="t">
            <a:spAutoFit/>
          </a:bodyPr>
          <a:p>
            <a:pPr>
              <a:lnSpc>
                <a:spcPct val="100000"/>
              </a:lnSpc>
            </a:pPr>
            <a:endParaRPr b="0" lang="fr-FR" sz="1800" strike="noStrike" u="none">
              <a:solidFill>
                <a:schemeClr val="dk1"/>
              </a:solidFill>
              <a:effectLst/>
              <a:uFillTx/>
              <a:latin typeface="Arial"/>
              <a:ea typeface="DejaVu Sans"/>
            </a:endParaRPr>
          </a:p>
        </p:txBody>
      </p:sp>
      <p:sp>
        <p:nvSpPr>
          <p:cNvPr id="91" name="Google Shape;302;p 5"/>
          <p:cNvSpPr/>
          <p:nvPr/>
        </p:nvSpPr>
        <p:spPr>
          <a:xfrm>
            <a:off x="3228840" y="4857840"/>
            <a:ext cx="1725480" cy="1725480"/>
          </a:xfrm>
          <a:prstGeom prst="rect">
            <a:avLst/>
          </a:prstGeom>
          <a:noFill/>
          <a:ln w="0">
            <a:noFill/>
          </a:ln>
        </p:spPr>
        <p:style>
          <a:lnRef idx="0"/>
          <a:fillRef idx="0"/>
          <a:effectRef idx="0"/>
          <a:fontRef idx="minor"/>
        </p:style>
        <p:txBody>
          <a:bodyPr lIns="870823080" rIns="870823080" tIns="862920" bIns="862920" anchor="t">
            <a:spAutoFit/>
          </a:bodyPr>
          <a:p>
            <a:pPr>
              <a:lnSpc>
                <a:spcPct val="100000"/>
              </a:lnSpc>
            </a:pPr>
            <a:endParaRPr b="0" lang="fr-FR" sz="1800" strike="noStrike" u="none">
              <a:solidFill>
                <a:schemeClr val="dk1"/>
              </a:solidFill>
              <a:effectLst/>
              <a:uFillTx/>
              <a:latin typeface="Arial"/>
              <a:ea typeface="DejaVu Sans"/>
            </a:endParaRPr>
          </a:p>
        </p:txBody>
      </p:sp>
      <p:pic>
        <p:nvPicPr>
          <p:cNvPr id="92" name="" descr=""/>
          <p:cNvPicPr/>
          <p:nvPr/>
        </p:nvPicPr>
        <p:blipFill>
          <a:blip r:embed="rId1"/>
          <a:stretch/>
        </p:blipFill>
        <p:spPr>
          <a:xfrm>
            <a:off x="457200" y="3350160"/>
            <a:ext cx="1333080" cy="764280"/>
          </a:xfrm>
          <a:prstGeom prst="rect">
            <a:avLst/>
          </a:prstGeom>
          <a:noFill/>
          <a:ln w="0">
            <a:noFill/>
          </a:ln>
        </p:spPr>
      </p:pic>
      <p:sp>
        <p:nvSpPr>
          <p:cNvPr id="93" name=""/>
          <p:cNvSpPr/>
          <p:nvPr/>
        </p:nvSpPr>
        <p:spPr>
          <a:xfrm>
            <a:off x="457200" y="4261680"/>
            <a:ext cx="1366200" cy="30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chemeClr val="dk1"/>
                </a:solidFill>
                <a:effectLst/>
                <a:uFillTx/>
                <a:latin typeface="Albert Sans"/>
                <a:ea typeface="Albert Sans"/>
              </a:rPr>
              <a:t>Jumper კაბელები</a:t>
            </a:r>
            <a:endParaRPr b="0" lang="en-US" sz="1000" strike="noStrike" u="none">
              <a:solidFill>
                <a:srgbClr val="000000"/>
              </a:solidFill>
              <a:effectLst/>
              <a:uFillTx/>
              <a:latin typeface="Arial"/>
            </a:endParaRPr>
          </a:p>
        </p:txBody>
      </p:sp>
      <p:pic>
        <p:nvPicPr>
          <p:cNvPr id="94" name="" descr=""/>
          <p:cNvPicPr/>
          <p:nvPr/>
        </p:nvPicPr>
        <p:blipFill>
          <a:blip r:embed="rId2"/>
          <a:stretch/>
        </p:blipFill>
        <p:spPr>
          <a:xfrm>
            <a:off x="457200" y="228600"/>
            <a:ext cx="907200" cy="907200"/>
          </a:xfrm>
          <a:prstGeom prst="rect">
            <a:avLst/>
          </a:prstGeom>
          <a:noFill/>
          <a:ln w="0">
            <a:noFill/>
          </a:ln>
        </p:spPr>
      </p:pic>
      <p:pic>
        <p:nvPicPr>
          <p:cNvPr id="95" name="" descr=""/>
          <p:cNvPicPr/>
          <p:nvPr/>
        </p:nvPicPr>
        <p:blipFill>
          <a:blip r:embed="rId3"/>
          <a:stretch/>
        </p:blipFill>
        <p:spPr>
          <a:xfrm>
            <a:off x="5029200" y="1600200"/>
            <a:ext cx="1371240" cy="912960"/>
          </a:xfrm>
          <a:prstGeom prst="rect">
            <a:avLst/>
          </a:prstGeom>
          <a:noFill/>
          <a:ln w="0">
            <a:noFill/>
          </a:ln>
        </p:spPr>
      </p:pic>
      <p:pic>
        <p:nvPicPr>
          <p:cNvPr id="96" name="" descr=""/>
          <p:cNvPicPr/>
          <p:nvPr/>
        </p:nvPicPr>
        <p:blipFill>
          <a:blip r:embed="rId4"/>
          <a:stretch/>
        </p:blipFill>
        <p:spPr>
          <a:xfrm>
            <a:off x="6858000" y="1605240"/>
            <a:ext cx="1823040" cy="909000"/>
          </a:xfrm>
          <a:prstGeom prst="rect">
            <a:avLst/>
          </a:prstGeom>
          <a:noFill/>
          <a:ln w="0">
            <a:noFill/>
          </a:ln>
        </p:spPr>
      </p:pic>
      <p:sp>
        <p:nvSpPr>
          <p:cNvPr id="97" name=""/>
          <p:cNvSpPr/>
          <p:nvPr/>
        </p:nvSpPr>
        <p:spPr>
          <a:xfrm>
            <a:off x="5065920" y="2748240"/>
            <a:ext cx="1563120" cy="680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LED: Red/Green რომელიც აჩვენებს კარის სტატუსს.</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sp>
        <p:nvSpPr>
          <p:cNvPr id="98" name=""/>
          <p:cNvSpPr/>
          <p:nvPr/>
        </p:nvSpPr>
        <p:spPr>
          <a:xfrm>
            <a:off x="6990120" y="2743200"/>
            <a:ext cx="1696320" cy="618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რეზისტორი: უზრუნველყოფს LED-ის უსაფრთხო მუშაობას </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sp>
        <p:nvSpPr>
          <p:cNvPr id="99" name=""/>
          <p:cNvSpPr/>
          <p:nvPr/>
        </p:nvSpPr>
        <p:spPr>
          <a:xfrm>
            <a:off x="7583760" y="258480"/>
            <a:ext cx="1258920" cy="4219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fld id="{FAEE8C46-B02B-4DD4-AB56-5171F7F65E13}" type="datetime">
              <a:rPr b="0" lang="en-US" sz="2400" strike="noStrike" u="none">
                <a:solidFill>
                  <a:srgbClr val="ffffff"/>
                </a:solidFill>
                <a:effectLst/>
                <a:uFillTx/>
                <a:latin typeface="Times New Roman"/>
                <a:ea typeface="DejaVu Sans"/>
              </a:rPr>
              <a:t>1/28/26</a:t>
            </a:fld>
            <a:endParaRPr b="0" lang="en-US" sz="2400" strike="noStrike" u="none">
              <a:solidFill>
                <a:srgbClr val="000000"/>
              </a:solidFill>
              <a:effectLst/>
              <a:uFillTx/>
              <a:latin typeface="Arial"/>
            </a:endParaRPr>
          </a:p>
        </p:txBody>
      </p:sp>
      <p:pic>
        <p:nvPicPr>
          <p:cNvPr id="100" name="" descr=""/>
          <p:cNvPicPr/>
          <p:nvPr/>
        </p:nvPicPr>
        <p:blipFill>
          <a:blip r:embed="rId5"/>
          <a:stretch/>
        </p:blipFill>
        <p:spPr>
          <a:xfrm>
            <a:off x="2517480" y="1561680"/>
            <a:ext cx="1825560" cy="952560"/>
          </a:xfrm>
          <a:prstGeom prst="rect">
            <a:avLst/>
          </a:prstGeom>
          <a:noFill/>
          <a:ln w="0">
            <a:noFill/>
          </a:ln>
        </p:spPr>
      </p:pic>
      <p:sp>
        <p:nvSpPr>
          <p:cNvPr id="101" name=""/>
          <p:cNvSpPr/>
          <p:nvPr/>
        </p:nvSpPr>
        <p:spPr>
          <a:xfrm>
            <a:off x="2517480" y="2743200"/>
            <a:ext cx="2054160" cy="396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trike="noStrike" u="none">
                <a:solidFill>
                  <a:schemeClr val="dk1"/>
                </a:solidFill>
                <a:effectLst/>
                <a:uFillTx/>
                <a:latin typeface="Albert Sans"/>
                <a:ea typeface="Albert Sans"/>
              </a:rPr>
              <a:t>LM2596 DC-DC Step-Down  კონვერტორი</a:t>
            </a:r>
            <a:endParaRPr b="0" lang="en-US" sz="1000" strike="noStrike" u="none">
              <a:solidFill>
                <a:srgbClr val="000000"/>
              </a:solidFill>
              <a:effectLst/>
              <a:uFillTx/>
              <a:latin typeface="Arial"/>
            </a:endParaRPr>
          </a:p>
        </p:txBody>
      </p:sp>
      <p:pic>
        <p:nvPicPr>
          <p:cNvPr id="102" name="" descr=""/>
          <p:cNvPicPr/>
          <p:nvPr/>
        </p:nvPicPr>
        <p:blipFill>
          <a:blip r:embed="rId6"/>
          <a:stretch/>
        </p:blipFill>
        <p:spPr>
          <a:xfrm>
            <a:off x="322560" y="1521720"/>
            <a:ext cx="1277280" cy="992520"/>
          </a:xfrm>
          <a:prstGeom prst="rect">
            <a:avLst/>
          </a:prstGeom>
          <a:noFill/>
          <a:ln w="0">
            <a:noFill/>
          </a:ln>
        </p:spPr>
      </p:pic>
      <p:sp>
        <p:nvSpPr>
          <p:cNvPr id="103" name=""/>
          <p:cNvSpPr/>
          <p:nvPr/>
        </p:nvSpPr>
        <p:spPr>
          <a:xfrm>
            <a:off x="228600" y="2514600"/>
            <a:ext cx="1470240" cy="57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chemeClr val="dk1"/>
                </a:solidFill>
                <a:effectLst/>
                <a:uFillTx/>
                <a:latin typeface="Albert Sans"/>
                <a:ea typeface="Albert Sans"/>
              </a:rPr>
              <a:t>Reed (მაგნიტური) სენსორი</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822</TotalTime>
  <Application>LibreOffice/25.2.2.2$Linux_X86_64 LibreOffice_project/520$Build-2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2025-12-03T03:38:29Z</dcterms:created>
  <dc:creator>Unknown Creator</dc:creator>
  <dc:description/>
  <dc:language>en-US</dc:language>
  <cp:lastModifiedBy/>
  <dcterms:modified xsi:type="dcterms:W3CDTF">2026-01-28T08:41:19Z</dcterms:modified>
  <cp:revision>51</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